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256" r:id="rId2"/>
    <p:sldId id="257" r:id="rId3"/>
    <p:sldId id="258" r:id="rId4"/>
    <p:sldId id="271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8" r:id="rId13"/>
    <p:sldId id="299" r:id="rId14"/>
    <p:sldId id="300" r:id="rId15"/>
    <p:sldId id="301" r:id="rId16"/>
    <p:sldId id="303" r:id="rId17"/>
    <p:sldId id="270" r:id="rId18"/>
    <p:sldId id="272" r:id="rId19"/>
    <p:sldId id="273" r:id="rId20"/>
    <p:sldId id="280" r:id="rId21"/>
    <p:sldId id="281" r:id="rId22"/>
    <p:sldId id="283" r:id="rId23"/>
    <p:sldId id="284" r:id="rId24"/>
    <p:sldId id="285" r:id="rId25"/>
    <p:sldId id="298" r:id="rId26"/>
    <p:sldId id="286" r:id="rId27"/>
    <p:sldId id="274" r:id="rId28"/>
    <p:sldId id="275" r:id="rId29"/>
    <p:sldId id="276" r:id="rId30"/>
    <p:sldId id="278" r:id="rId31"/>
    <p:sldId id="277" r:id="rId32"/>
    <p:sldId id="279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302" r:id="rId42"/>
    <p:sldId id="295" r:id="rId43"/>
    <p:sldId id="297" r:id="rId4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CC0066"/>
    <a:srgbClr val="FF9966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3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Feuil1!$C$3</c:f>
              <c:strCache>
                <c:ptCount val="1"/>
                <c:pt idx="0">
                  <c:v>2017</c:v>
                </c:pt>
              </c:strCache>
            </c:strRef>
          </c:tx>
          <c:invertIfNegative val="0"/>
          <c:cat>
            <c:strRef>
              <c:f>Feuil1!$A$4:$A$7</c:f>
              <c:strCache>
                <c:ptCount val="4"/>
                <c:pt idx="0">
                  <c:v>TB</c:v>
                </c:pt>
                <c:pt idx="1">
                  <c:v>B</c:v>
                </c:pt>
                <c:pt idx="2">
                  <c:v>AB</c:v>
                </c:pt>
                <c:pt idx="3">
                  <c:v>TOTAL</c:v>
                </c:pt>
              </c:strCache>
            </c:strRef>
          </c:cat>
          <c:val>
            <c:numRef>
              <c:f>Feuil1!$C$4:$C$7</c:f>
              <c:numCache>
                <c:formatCode>0.00</c:formatCode>
                <c:ptCount val="4"/>
                <c:pt idx="0">
                  <c:v>23</c:v>
                </c:pt>
                <c:pt idx="1">
                  <c:v>34</c:v>
                </c:pt>
                <c:pt idx="2">
                  <c:v>23</c:v>
                </c:pt>
                <c:pt idx="3">
                  <c:v>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7A7-4A09-87D9-5C1FC0FAFC5A}"/>
            </c:ext>
          </c:extLst>
        </c:ser>
        <c:ser>
          <c:idx val="1"/>
          <c:order val="1"/>
          <c:tx>
            <c:strRef>
              <c:f>Feuil1!$D$3</c:f>
              <c:strCache>
                <c:ptCount val="1"/>
                <c:pt idx="0">
                  <c:v>2018</c:v>
                </c:pt>
              </c:strCache>
            </c:strRef>
          </c:tx>
          <c:invertIfNegative val="0"/>
          <c:cat>
            <c:strRef>
              <c:f>Feuil1!$A$4:$A$7</c:f>
              <c:strCache>
                <c:ptCount val="4"/>
                <c:pt idx="0">
                  <c:v>TB</c:v>
                </c:pt>
                <c:pt idx="1">
                  <c:v>B</c:v>
                </c:pt>
                <c:pt idx="2">
                  <c:v>AB</c:v>
                </c:pt>
                <c:pt idx="3">
                  <c:v>TOTAL</c:v>
                </c:pt>
              </c:strCache>
            </c:strRef>
          </c:cat>
          <c:val>
            <c:numRef>
              <c:f>Feuil1!$D$4:$D$7</c:f>
              <c:numCache>
                <c:formatCode>0.00</c:formatCode>
                <c:ptCount val="4"/>
                <c:pt idx="0">
                  <c:v>29</c:v>
                </c:pt>
                <c:pt idx="1">
                  <c:v>39</c:v>
                </c:pt>
                <c:pt idx="2">
                  <c:v>19</c:v>
                </c:pt>
                <c:pt idx="3">
                  <c:v>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7A7-4A09-87D9-5C1FC0FAFC5A}"/>
            </c:ext>
          </c:extLst>
        </c:ser>
        <c:ser>
          <c:idx val="2"/>
          <c:order val="2"/>
          <c:tx>
            <c:strRef>
              <c:f>Feuil1!$E$3</c:f>
              <c:strCache>
                <c:ptCount val="1"/>
                <c:pt idx="0">
                  <c:v>2019</c:v>
                </c:pt>
              </c:strCache>
            </c:strRef>
          </c:tx>
          <c:invertIfNegative val="0"/>
          <c:cat>
            <c:strRef>
              <c:f>Feuil1!$A$4:$A$7</c:f>
              <c:strCache>
                <c:ptCount val="4"/>
                <c:pt idx="0">
                  <c:v>TB</c:v>
                </c:pt>
                <c:pt idx="1">
                  <c:v>B</c:v>
                </c:pt>
                <c:pt idx="2">
                  <c:v>AB</c:v>
                </c:pt>
                <c:pt idx="3">
                  <c:v>TOTAL</c:v>
                </c:pt>
              </c:strCache>
            </c:strRef>
          </c:cat>
          <c:val>
            <c:numRef>
              <c:f>Feuil1!$E$4:$E$7</c:f>
              <c:numCache>
                <c:formatCode>General</c:formatCode>
                <c:ptCount val="4"/>
                <c:pt idx="0">
                  <c:v>23</c:v>
                </c:pt>
                <c:pt idx="1">
                  <c:v>37.5</c:v>
                </c:pt>
                <c:pt idx="2">
                  <c:v>27</c:v>
                </c:pt>
                <c:pt idx="3">
                  <c:v>87.5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7A7-4A09-87D9-5C1FC0FAFC5A}"/>
            </c:ext>
          </c:extLst>
        </c:ser>
        <c:ser>
          <c:idx val="3"/>
          <c:order val="3"/>
          <c:tx>
            <c:strRef>
              <c:f>Feuil1!$F$3</c:f>
              <c:strCache>
                <c:ptCount val="1"/>
                <c:pt idx="0">
                  <c:v>2020</c:v>
                </c:pt>
              </c:strCache>
            </c:strRef>
          </c:tx>
          <c:invertIfNegative val="0"/>
          <c:cat>
            <c:strRef>
              <c:f>Feuil1!$A$4:$A$7</c:f>
              <c:strCache>
                <c:ptCount val="4"/>
                <c:pt idx="0">
                  <c:v>TB</c:v>
                </c:pt>
                <c:pt idx="1">
                  <c:v>B</c:v>
                </c:pt>
                <c:pt idx="2">
                  <c:v>AB</c:v>
                </c:pt>
                <c:pt idx="3">
                  <c:v>TOTAL</c:v>
                </c:pt>
              </c:strCache>
            </c:strRef>
          </c:cat>
          <c:val>
            <c:numRef>
              <c:f>Feuil1!$F$4:$F$7</c:f>
              <c:numCache>
                <c:formatCode>0.00</c:formatCode>
                <c:ptCount val="4"/>
                <c:pt idx="0">
                  <c:v>27</c:v>
                </c:pt>
                <c:pt idx="1">
                  <c:v>33</c:v>
                </c:pt>
                <c:pt idx="2">
                  <c:v>24</c:v>
                </c:pt>
                <c:pt idx="3" formatCode="General">
                  <c:v>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7A7-4A09-87D9-5C1FC0FAFC5A}"/>
            </c:ext>
          </c:extLst>
        </c:ser>
        <c:ser>
          <c:idx val="4"/>
          <c:order val="4"/>
          <c:tx>
            <c:strRef>
              <c:f>Feuil1!$G$3</c:f>
              <c:strCache>
                <c:ptCount val="1"/>
                <c:pt idx="0">
                  <c:v>2021</c:v>
                </c:pt>
              </c:strCache>
            </c:strRef>
          </c:tx>
          <c:invertIfNegative val="0"/>
          <c:cat>
            <c:strRef>
              <c:f>Feuil1!$A$4:$A$7</c:f>
              <c:strCache>
                <c:ptCount val="4"/>
                <c:pt idx="0">
                  <c:v>TB</c:v>
                </c:pt>
                <c:pt idx="1">
                  <c:v>B</c:v>
                </c:pt>
                <c:pt idx="2">
                  <c:v>AB</c:v>
                </c:pt>
                <c:pt idx="3">
                  <c:v>TOTAL</c:v>
                </c:pt>
              </c:strCache>
            </c:strRef>
          </c:cat>
          <c:val>
            <c:numRef>
              <c:f>Feuil1!$G$4:$G$7</c:f>
              <c:numCache>
                <c:formatCode>0.00</c:formatCode>
                <c:ptCount val="4"/>
                <c:pt idx="0">
                  <c:v>30</c:v>
                </c:pt>
                <c:pt idx="1">
                  <c:v>30</c:v>
                </c:pt>
                <c:pt idx="2">
                  <c:v>30</c:v>
                </c:pt>
                <c:pt idx="3" formatCode="General">
                  <c:v>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7A7-4A09-87D9-5C1FC0FAFC5A}"/>
            </c:ext>
          </c:extLst>
        </c:ser>
        <c:ser>
          <c:idx val="5"/>
          <c:order val="5"/>
          <c:tx>
            <c:strRef>
              <c:f>Feuil1!$H$3</c:f>
              <c:strCache>
                <c:ptCount val="1"/>
                <c:pt idx="0">
                  <c:v>2022</c:v>
                </c:pt>
              </c:strCache>
            </c:strRef>
          </c:tx>
          <c:invertIfNegative val="0"/>
          <c:cat>
            <c:strRef>
              <c:f>Feuil1!$A$4:$A$7</c:f>
              <c:strCache>
                <c:ptCount val="4"/>
                <c:pt idx="0">
                  <c:v>TB</c:v>
                </c:pt>
                <c:pt idx="1">
                  <c:v>B</c:v>
                </c:pt>
                <c:pt idx="2">
                  <c:v>AB</c:v>
                </c:pt>
                <c:pt idx="3">
                  <c:v>TOTAL</c:v>
                </c:pt>
              </c:strCache>
            </c:strRef>
          </c:cat>
          <c:val>
            <c:numRef>
              <c:f>Feuil1!$H$4:$H$7</c:f>
              <c:numCache>
                <c:formatCode>0.00</c:formatCode>
                <c:ptCount val="4"/>
                <c:pt idx="0">
                  <c:v>38</c:v>
                </c:pt>
                <c:pt idx="1">
                  <c:v>37</c:v>
                </c:pt>
                <c:pt idx="2">
                  <c:v>17</c:v>
                </c:pt>
                <c:pt idx="3" formatCode="General">
                  <c:v>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F7A7-4A09-87D9-5C1FC0FAFC5A}"/>
            </c:ext>
          </c:extLst>
        </c:ser>
        <c:ser>
          <c:idx val="6"/>
          <c:order val="6"/>
          <c:tx>
            <c:strRef>
              <c:f>Feuil1!$I$3</c:f>
              <c:strCache>
                <c:ptCount val="1"/>
                <c:pt idx="0">
                  <c:v>2023</c:v>
                </c:pt>
              </c:strCache>
            </c:strRef>
          </c:tx>
          <c:invertIfNegative val="0"/>
          <c:cat>
            <c:strRef>
              <c:f>Feuil1!$A$4:$A$7</c:f>
              <c:strCache>
                <c:ptCount val="4"/>
                <c:pt idx="0">
                  <c:v>TB</c:v>
                </c:pt>
                <c:pt idx="1">
                  <c:v>B</c:v>
                </c:pt>
                <c:pt idx="2">
                  <c:v>AB</c:v>
                </c:pt>
                <c:pt idx="3">
                  <c:v>TOTAL</c:v>
                </c:pt>
              </c:strCache>
            </c:strRef>
          </c:cat>
          <c:val>
            <c:numRef>
              <c:f>Feuil1!$I$4:$I$7</c:f>
              <c:numCache>
                <c:formatCode>0.00</c:formatCode>
                <c:ptCount val="4"/>
                <c:pt idx="0">
                  <c:v>55</c:v>
                </c:pt>
                <c:pt idx="1">
                  <c:v>25</c:v>
                </c:pt>
                <c:pt idx="2">
                  <c:v>17</c:v>
                </c:pt>
                <c:pt idx="3" formatCode="General">
                  <c:v>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7A7-4A09-87D9-5C1FC0FAFC5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1782528"/>
        <c:axId val="151784064"/>
      </c:barChart>
      <c:catAx>
        <c:axId val="15178252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51784064"/>
        <c:crosses val="autoZero"/>
        <c:auto val="1"/>
        <c:lblAlgn val="ctr"/>
        <c:lblOffset val="100"/>
        <c:noMultiLvlLbl val="0"/>
      </c:catAx>
      <c:valAx>
        <c:axId val="151784064"/>
        <c:scaling>
          <c:orientation val="minMax"/>
        </c:scaling>
        <c:delete val="0"/>
        <c:axPos val="l"/>
        <c:majorGridlines/>
        <c:numFmt formatCode="0.00" sourceLinked="1"/>
        <c:majorTickMark val="out"/>
        <c:minorTickMark val="none"/>
        <c:tickLblPos val="nextTo"/>
        <c:crossAx val="15178252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6BB663D-1364-4105-93D6-AB3BEA504F0B}" type="doc">
      <dgm:prSet loTypeId="urn:microsoft.com/office/officeart/2005/8/layout/hList6" loCatId="list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fr-FR"/>
        </a:p>
      </dgm:t>
    </dgm:pt>
    <dgm:pt modelId="{EBEFA352-6BAD-4020-AE22-5B09C665CC7E}">
      <dgm:prSet phldrT="[Texte]" custT="1"/>
      <dgm:spPr>
        <a:solidFill>
          <a:srgbClr val="FF0066"/>
        </a:solidFill>
      </dgm:spPr>
      <dgm:t>
        <a:bodyPr/>
        <a:lstStyle/>
        <a:p>
          <a:r>
            <a:rPr lang="fr-FR" sz="3200" b="1" dirty="0">
              <a:solidFill>
                <a:schemeClr val="tx1"/>
              </a:solidFill>
              <a:latin typeface="+mn-lt"/>
              <a:cs typeface="Times New Roman" pitchFamily="18" charset="0"/>
              <a:sym typeface="Wingdings" panose="05000000000000000000" pitchFamily="2" charset="2"/>
            </a:rPr>
            <a:t></a:t>
          </a:r>
          <a:endParaRPr lang="fr-FR" sz="3200" b="1" dirty="0">
            <a:solidFill>
              <a:schemeClr val="tx1"/>
            </a:solidFill>
            <a:latin typeface="+mn-lt"/>
            <a:cs typeface="Times New Roman" pitchFamily="18" charset="0"/>
          </a:endParaRPr>
        </a:p>
        <a:p>
          <a:r>
            <a:rPr lang="fr-FR" sz="2000" b="1" dirty="0">
              <a:solidFill>
                <a:schemeClr val="tx1"/>
              </a:solidFill>
              <a:latin typeface="+mn-lt"/>
              <a:cs typeface="Times New Roman" pitchFamily="18" charset="0"/>
            </a:rPr>
            <a:t>Les langages pour penser et communiquer</a:t>
          </a:r>
        </a:p>
        <a:p>
          <a:r>
            <a:rPr lang="fr-FR" sz="1800" b="1" dirty="0">
              <a:solidFill>
                <a:schemeClr val="tx1"/>
              </a:solidFill>
              <a:latin typeface="+mn-lt"/>
              <a:cs typeface="Times New Roman" pitchFamily="18" charset="0"/>
            </a:rPr>
            <a:t>(divisés en 4 sous-domaines)</a:t>
          </a:r>
        </a:p>
      </dgm:t>
    </dgm:pt>
    <dgm:pt modelId="{A1B8135A-6834-412F-8862-9B3E47534E1A}" type="parTrans" cxnId="{023B06E8-8060-4A7D-A407-93B5CB9E2646}">
      <dgm:prSet/>
      <dgm:spPr/>
      <dgm:t>
        <a:bodyPr/>
        <a:lstStyle/>
        <a:p>
          <a:endParaRPr lang="fr-FR" sz="1400" b="1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B1846B4-2293-4E71-873D-7A720E6BB417}" type="sibTrans" cxnId="{023B06E8-8060-4A7D-A407-93B5CB9E2646}">
      <dgm:prSet/>
      <dgm:spPr/>
      <dgm:t>
        <a:bodyPr/>
        <a:lstStyle/>
        <a:p>
          <a:endParaRPr lang="fr-FR" sz="1400" b="1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C694EE4-9936-4AB4-8CC9-FC804BF068C8}">
      <dgm:prSet phldrT="[Texte]" custT="1"/>
      <dgm:spPr>
        <a:solidFill>
          <a:srgbClr val="FF9966"/>
        </a:solidFill>
      </dgm:spPr>
      <dgm:t>
        <a:bodyPr/>
        <a:lstStyle/>
        <a:p>
          <a:r>
            <a:rPr lang="fr-FR" sz="3200" b="1" dirty="0">
              <a:solidFill>
                <a:schemeClr val="tx1"/>
              </a:solidFill>
              <a:latin typeface="+mn-lt"/>
              <a:cs typeface="Times New Roman" pitchFamily="18" charset="0"/>
              <a:sym typeface="Wingdings" panose="05000000000000000000" pitchFamily="2" charset="2"/>
            </a:rPr>
            <a:t></a:t>
          </a:r>
        </a:p>
        <a:p>
          <a:r>
            <a:rPr lang="fr-FR" sz="2400" b="1" dirty="0">
              <a:solidFill>
                <a:schemeClr val="tx1"/>
              </a:solidFill>
              <a:latin typeface="+mn-lt"/>
              <a:cs typeface="Times New Roman" pitchFamily="18" charset="0"/>
            </a:rPr>
            <a:t>La formation de la personne et du citoyen</a:t>
          </a:r>
        </a:p>
      </dgm:t>
    </dgm:pt>
    <dgm:pt modelId="{C6E855FD-8735-4F2A-AAA7-EE26E6F6175B}" type="parTrans" cxnId="{B691EB1F-56BE-4CE9-B3C0-784F5F4D5599}">
      <dgm:prSet/>
      <dgm:spPr/>
      <dgm:t>
        <a:bodyPr/>
        <a:lstStyle/>
        <a:p>
          <a:endParaRPr lang="fr-FR" sz="1400" b="1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1384959-4EFA-423F-A938-5B8F8D320B57}" type="sibTrans" cxnId="{B691EB1F-56BE-4CE9-B3C0-784F5F4D5599}">
      <dgm:prSet/>
      <dgm:spPr/>
      <dgm:t>
        <a:bodyPr/>
        <a:lstStyle/>
        <a:p>
          <a:endParaRPr lang="fr-FR" sz="1400" b="1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0B998F2-08B1-40E3-9672-19046ECAFB36}">
      <dgm:prSet phldrT="[Texte]" custT="1"/>
      <dgm:spPr>
        <a:solidFill>
          <a:srgbClr val="FFC000"/>
        </a:solidFill>
      </dgm:spPr>
      <dgm:t>
        <a:bodyPr/>
        <a:lstStyle/>
        <a:p>
          <a:r>
            <a:rPr lang="fr-FR" sz="3200" b="1" dirty="0">
              <a:solidFill>
                <a:schemeClr val="tx1"/>
              </a:solidFill>
              <a:latin typeface="+mn-lt"/>
              <a:cs typeface="Times New Roman" pitchFamily="18" charset="0"/>
              <a:sym typeface="Wingdings" panose="05000000000000000000" pitchFamily="2" charset="2"/>
            </a:rPr>
            <a:t></a:t>
          </a:r>
        </a:p>
        <a:p>
          <a:r>
            <a:rPr lang="fr-FR" sz="1800" b="1" dirty="0">
              <a:solidFill>
                <a:schemeClr val="tx1"/>
              </a:solidFill>
              <a:latin typeface="+mn-lt"/>
              <a:cs typeface="Times New Roman" pitchFamily="18" charset="0"/>
            </a:rPr>
            <a:t>L’observation et la compréhension du monde</a:t>
          </a:r>
        </a:p>
      </dgm:t>
    </dgm:pt>
    <dgm:pt modelId="{0FDD0AC2-821A-44CF-A904-D4D80B16BF1E}" type="parTrans" cxnId="{4452C40B-FA86-43D8-8116-0D03656AAB7F}">
      <dgm:prSet/>
      <dgm:spPr/>
      <dgm:t>
        <a:bodyPr/>
        <a:lstStyle/>
        <a:p>
          <a:endParaRPr lang="fr-FR" sz="1400" b="1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1E8EB7C-CEA5-438B-90D4-844114BAAEDE}" type="sibTrans" cxnId="{4452C40B-FA86-43D8-8116-0D03656AAB7F}">
      <dgm:prSet/>
      <dgm:spPr/>
      <dgm:t>
        <a:bodyPr/>
        <a:lstStyle/>
        <a:p>
          <a:endParaRPr lang="fr-FR" sz="1400" b="1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35465CA-C13E-4B98-88CE-6742184F7E4C}">
      <dgm:prSet custT="1"/>
      <dgm:spPr>
        <a:solidFill>
          <a:srgbClr val="92D050"/>
        </a:solidFill>
      </dgm:spPr>
      <dgm:t>
        <a:bodyPr/>
        <a:lstStyle/>
        <a:p>
          <a:r>
            <a:rPr lang="fr-FR" sz="3200" b="1" dirty="0">
              <a:solidFill>
                <a:schemeClr val="tx1"/>
              </a:solidFill>
              <a:latin typeface="+mn-lt"/>
              <a:cs typeface="Times New Roman" pitchFamily="18" charset="0"/>
              <a:sym typeface="Wingdings" panose="05000000000000000000" pitchFamily="2" charset="2"/>
            </a:rPr>
            <a:t></a:t>
          </a:r>
        </a:p>
        <a:p>
          <a:r>
            <a:rPr lang="fr-FR" sz="2400" b="1" dirty="0">
              <a:solidFill>
                <a:schemeClr val="tx1"/>
              </a:solidFill>
              <a:latin typeface="+mn-lt"/>
              <a:cs typeface="Times New Roman" pitchFamily="18" charset="0"/>
            </a:rPr>
            <a:t>Les méthodes et outils pour apprendre</a:t>
          </a:r>
        </a:p>
      </dgm:t>
    </dgm:pt>
    <dgm:pt modelId="{80EB602A-2FC4-497A-856C-1126C88AFF35}" type="parTrans" cxnId="{C6C5BCBD-6620-4957-95A4-408D128CE3D8}">
      <dgm:prSet/>
      <dgm:spPr/>
      <dgm:t>
        <a:bodyPr/>
        <a:lstStyle/>
        <a:p>
          <a:endParaRPr lang="fr-FR" sz="1400" b="1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F2A765C-E364-4130-9664-9C13F4D05B0E}" type="sibTrans" cxnId="{C6C5BCBD-6620-4957-95A4-408D128CE3D8}">
      <dgm:prSet/>
      <dgm:spPr/>
      <dgm:t>
        <a:bodyPr/>
        <a:lstStyle/>
        <a:p>
          <a:endParaRPr lang="fr-FR" sz="1400" b="1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F97E618-1164-45DD-A3EE-58E095047909}">
      <dgm:prSet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fr-FR" sz="2800" b="1" dirty="0">
              <a:solidFill>
                <a:schemeClr val="tx1"/>
              </a:solidFill>
              <a:latin typeface="+mn-lt"/>
              <a:cs typeface="Times New Roman" pitchFamily="18" charset="0"/>
              <a:sym typeface="Wingdings" panose="05000000000000000000" pitchFamily="2" charset="2"/>
            </a:rPr>
            <a:t></a:t>
          </a:r>
          <a:endParaRPr lang="fr-FR" sz="2800" b="1" dirty="0">
            <a:solidFill>
              <a:schemeClr val="tx1"/>
            </a:solidFill>
            <a:latin typeface="+mn-lt"/>
            <a:cs typeface="Times New Roman" pitchFamily="18" charset="0"/>
          </a:endParaRPr>
        </a:p>
        <a:p>
          <a:r>
            <a:rPr lang="fr-FR" sz="1800" b="1" dirty="0">
              <a:solidFill>
                <a:schemeClr val="tx1"/>
              </a:solidFill>
              <a:latin typeface="+mn-lt"/>
              <a:cs typeface="Times New Roman" pitchFamily="18" charset="0"/>
            </a:rPr>
            <a:t>Les représentations du monde et l’activité humaine</a:t>
          </a:r>
        </a:p>
      </dgm:t>
    </dgm:pt>
    <dgm:pt modelId="{36DCF566-57D0-46DF-AA30-3575E1E84A5E}" type="parTrans" cxnId="{5443DC6E-20A6-4CF3-8AF6-3EFC6F193C7E}">
      <dgm:prSet/>
      <dgm:spPr/>
      <dgm:t>
        <a:bodyPr/>
        <a:lstStyle/>
        <a:p>
          <a:endParaRPr lang="fr-FR" sz="1400" b="1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FFF4C1C1-DAA0-41CD-8918-8B3A3943AF17}" type="sibTrans" cxnId="{5443DC6E-20A6-4CF3-8AF6-3EFC6F193C7E}">
      <dgm:prSet/>
      <dgm:spPr/>
      <dgm:t>
        <a:bodyPr/>
        <a:lstStyle/>
        <a:p>
          <a:endParaRPr lang="fr-FR" sz="1400" b="1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CC2892BF-EABF-4A53-B0F3-E39E3E1CBF5E}" type="pres">
      <dgm:prSet presAssocID="{56BB663D-1364-4105-93D6-AB3BEA504F0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725FA876-F3E5-4173-A7FE-80F3EC1DD37D}" type="pres">
      <dgm:prSet presAssocID="{EBEFA352-6BAD-4020-AE22-5B09C665CC7E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ED588E7-5782-492B-B9F3-5A800FCF1ABA}" type="pres">
      <dgm:prSet presAssocID="{9B1846B4-2293-4E71-873D-7A720E6BB417}" presName="sibTrans" presStyleCnt="0"/>
      <dgm:spPr/>
    </dgm:pt>
    <dgm:pt modelId="{1DC8AC07-5B39-452B-8CB4-EAEA530B416E}" type="pres">
      <dgm:prSet presAssocID="{035465CA-C13E-4B98-88CE-6742184F7E4C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702B3BE-1174-4DFC-B6A3-42F2EDFB0C59}" type="pres">
      <dgm:prSet presAssocID="{3F2A765C-E364-4130-9664-9C13F4D05B0E}" presName="sibTrans" presStyleCnt="0"/>
      <dgm:spPr/>
    </dgm:pt>
    <dgm:pt modelId="{BB0D9085-28B0-4113-8AF3-0F48FA807147}" type="pres">
      <dgm:prSet presAssocID="{1C694EE4-9936-4AB4-8CC9-FC804BF068C8}" presName="node" presStyleLbl="node1" presStyleIdx="2" presStyleCnt="5" custLinFactNeighborX="1" custLinFactNeighborY="-255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ECBD98B-CE83-4727-8D42-0E83970A144F}" type="pres">
      <dgm:prSet presAssocID="{31384959-4EFA-423F-A938-5B8F8D320B57}" presName="sibTrans" presStyleCnt="0"/>
      <dgm:spPr/>
    </dgm:pt>
    <dgm:pt modelId="{48EAC6F8-389F-4075-B8BD-4500BA4335F3}" type="pres">
      <dgm:prSet presAssocID="{30B998F2-08B1-40E3-9672-19046ECAFB36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3559A0F-8BBF-4640-B528-2D97F3EF48B5}" type="pres">
      <dgm:prSet presAssocID="{81E8EB7C-CEA5-438B-90D4-844114BAAEDE}" presName="sibTrans" presStyleCnt="0"/>
      <dgm:spPr/>
    </dgm:pt>
    <dgm:pt modelId="{51CE927B-6DE1-464B-BE46-76A65A4BF02F}" type="pres">
      <dgm:prSet presAssocID="{DF97E618-1164-45DD-A3EE-58E095047909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CB0EE9E8-FC98-4E1E-9FC7-AE2912AB85AE}" type="presOf" srcId="{035465CA-C13E-4B98-88CE-6742184F7E4C}" destId="{1DC8AC07-5B39-452B-8CB4-EAEA530B416E}" srcOrd="0" destOrd="0" presId="urn:microsoft.com/office/officeart/2005/8/layout/hList6"/>
    <dgm:cxn modelId="{4452C40B-FA86-43D8-8116-0D03656AAB7F}" srcId="{56BB663D-1364-4105-93D6-AB3BEA504F0B}" destId="{30B998F2-08B1-40E3-9672-19046ECAFB36}" srcOrd="3" destOrd="0" parTransId="{0FDD0AC2-821A-44CF-A904-D4D80B16BF1E}" sibTransId="{81E8EB7C-CEA5-438B-90D4-844114BAAEDE}"/>
    <dgm:cxn modelId="{C6C5BCBD-6620-4957-95A4-408D128CE3D8}" srcId="{56BB663D-1364-4105-93D6-AB3BEA504F0B}" destId="{035465CA-C13E-4B98-88CE-6742184F7E4C}" srcOrd="1" destOrd="0" parTransId="{80EB602A-2FC4-497A-856C-1126C88AFF35}" sibTransId="{3F2A765C-E364-4130-9664-9C13F4D05B0E}"/>
    <dgm:cxn modelId="{8B6B165C-7AA7-42BE-BDFB-C456A9DFAA49}" type="presOf" srcId="{1C694EE4-9936-4AB4-8CC9-FC804BF068C8}" destId="{BB0D9085-28B0-4113-8AF3-0F48FA807147}" srcOrd="0" destOrd="0" presId="urn:microsoft.com/office/officeart/2005/8/layout/hList6"/>
    <dgm:cxn modelId="{023B06E8-8060-4A7D-A407-93B5CB9E2646}" srcId="{56BB663D-1364-4105-93D6-AB3BEA504F0B}" destId="{EBEFA352-6BAD-4020-AE22-5B09C665CC7E}" srcOrd="0" destOrd="0" parTransId="{A1B8135A-6834-412F-8862-9B3E47534E1A}" sibTransId="{9B1846B4-2293-4E71-873D-7A720E6BB417}"/>
    <dgm:cxn modelId="{CDE7A4EE-52EC-4B20-B55A-15F8946CE804}" type="presOf" srcId="{EBEFA352-6BAD-4020-AE22-5B09C665CC7E}" destId="{725FA876-F3E5-4173-A7FE-80F3EC1DD37D}" srcOrd="0" destOrd="0" presId="urn:microsoft.com/office/officeart/2005/8/layout/hList6"/>
    <dgm:cxn modelId="{EB179EE2-F39E-4BAD-927C-7D8313FE0915}" type="presOf" srcId="{DF97E618-1164-45DD-A3EE-58E095047909}" destId="{51CE927B-6DE1-464B-BE46-76A65A4BF02F}" srcOrd="0" destOrd="0" presId="urn:microsoft.com/office/officeart/2005/8/layout/hList6"/>
    <dgm:cxn modelId="{B691EB1F-56BE-4CE9-B3C0-784F5F4D5599}" srcId="{56BB663D-1364-4105-93D6-AB3BEA504F0B}" destId="{1C694EE4-9936-4AB4-8CC9-FC804BF068C8}" srcOrd="2" destOrd="0" parTransId="{C6E855FD-8735-4F2A-AAA7-EE26E6F6175B}" sibTransId="{31384959-4EFA-423F-A938-5B8F8D320B57}"/>
    <dgm:cxn modelId="{FDF7D91F-3D1B-4C00-9BA0-96101EB015F6}" type="presOf" srcId="{30B998F2-08B1-40E3-9672-19046ECAFB36}" destId="{48EAC6F8-389F-4075-B8BD-4500BA4335F3}" srcOrd="0" destOrd="0" presId="urn:microsoft.com/office/officeart/2005/8/layout/hList6"/>
    <dgm:cxn modelId="{5443DC6E-20A6-4CF3-8AF6-3EFC6F193C7E}" srcId="{56BB663D-1364-4105-93D6-AB3BEA504F0B}" destId="{DF97E618-1164-45DD-A3EE-58E095047909}" srcOrd="4" destOrd="0" parTransId="{36DCF566-57D0-46DF-AA30-3575E1E84A5E}" sibTransId="{FFF4C1C1-DAA0-41CD-8918-8B3A3943AF17}"/>
    <dgm:cxn modelId="{B2459599-7533-46B5-ACD2-12D1D3119BD0}" type="presOf" srcId="{56BB663D-1364-4105-93D6-AB3BEA504F0B}" destId="{CC2892BF-EABF-4A53-B0F3-E39E3E1CBF5E}" srcOrd="0" destOrd="0" presId="urn:microsoft.com/office/officeart/2005/8/layout/hList6"/>
    <dgm:cxn modelId="{5BFF3160-71A0-4070-A674-A9265443D9F1}" type="presParOf" srcId="{CC2892BF-EABF-4A53-B0F3-E39E3E1CBF5E}" destId="{725FA876-F3E5-4173-A7FE-80F3EC1DD37D}" srcOrd="0" destOrd="0" presId="urn:microsoft.com/office/officeart/2005/8/layout/hList6"/>
    <dgm:cxn modelId="{FDAE5C05-4CBB-46B9-B921-A9E54B42E3D9}" type="presParOf" srcId="{CC2892BF-EABF-4A53-B0F3-E39E3E1CBF5E}" destId="{7ED588E7-5782-492B-B9F3-5A800FCF1ABA}" srcOrd="1" destOrd="0" presId="urn:microsoft.com/office/officeart/2005/8/layout/hList6"/>
    <dgm:cxn modelId="{A30CEFB9-3214-4E5A-B4D6-F57DC03A12F2}" type="presParOf" srcId="{CC2892BF-EABF-4A53-B0F3-E39E3E1CBF5E}" destId="{1DC8AC07-5B39-452B-8CB4-EAEA530B416E}" srcOrd="2" destOrd="0" presId="urn:microsoft.com/office/officeart/2005/8/layout/hList6"/>
    <dgm:cxn modelId="{7BE11367-EED1-4883-B497-470B3767F964}" type="presParOf" srcId="{CC2892BF-EABF-4A53-B0F3-E39E3E1CBF5E}" destId="{E702B3BE-1174-4DFC-B6A3-42F2EDFB0C59}" srcOrd="3" destOrd="0" presId="urn:microsoft.com/office/officeart/2005/8/layout/hList6"/>
    <dgm:cxn modelId="{7D5004EB-0FFB-4390-B7C7-04AD7B1C9B79}" type="presParOf" srcId="{CC2892BF-EABF-4A53-B0F3-E39E3E1CBF5E}" destId="{BB0D9085-28B0-4113-8AF3-0F48FA807147}" srcOrd="4" destOrd="0" presId="urn:microsoft.com/office/officeart/2005/8/layout/hList6"/>
    <dgm:cxn modelId="{ABC3A895-6470-4A1A-B691-7975D04BB78E}" type="presParOf" srcId="{CC2892BF-EABF-4A53-B0F3-E39E3E1CBF5E}" destId="{CECBD98B-CE83-4727-8D42-0E83970A144F}" srcOrd="5" destOrd="0" presId="urn:microsoft.com/office/officeart/2005/8/layout/hList6"/>
    <dgm:cxn modelId="{A63D9072-AB65-4485-B20D-73306319E750}" type="presParOf" srcId="{CC2892BF-EABF-4A53-B0F3-E39E3E1CBF5E}" destId="{48EAC6F8-389F-4075-B8BD-4500BA4335F3}" srcOrd="6" destOrd="0" presId="urn:microsoft.com/office/officeart/2005/8/layout/hList6"/>
    <dgm:cxn modelId="{4BBE8DFE-FEB4-4A26-A774-0ED86CD6C3A7}" type="presParOf" srcId="{CC2892BF-EABF-4A53-B0F3-E39E3E1CBF5E}" destId="{43559A0F-8BBF-4640-B528-2D97F3EF48B5}" srcOrd="7" destOrd="0" presId="urn:microsoft.com/office/officeart/2005/8/layout/hList6"/>
    <dgm:cxn modelId="{414693C1-CCD6-4AEA-8D3B-78D4AEDA498E}" type="presParOf" srcId="{CC2892BF-EABF-4A53-B0F3-E39E3E1CBF5E}" destId="{51CE927B-6DE1-464B-BE46-76A65A4BF02F}" srcOrd="8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5FA876-F3E5-4173-A7FE-80F3EC1DD37D}">
      <dsp:nvSpPr>
        <dsp:cNvPr id="0" name=""/>
        <dsp:cNvSpPr/>
      </dsp:nvSpPr>
      <dsp:spPr>
        <a:xfrm rot="16200000">
          <a:off x="-1058073" y="1063476"/>
          <a:ext cx="4022725" cy="1895772"/>
        </a:xfrm>
        <a:prstGeom prst="flowChartManualOperation">
          <a:avLst/>
        </a:prstGeom>
        <a:solidFill>
          <a:srgbClr val="FF0066"/>
        </a:soli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3200" tIns="0" rIns="203200" bIns="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200" b="1" kern="1200" dirty="0">
              <a:solidFill>
                <a:schemeClr val="tx1"/>
              </a:solidFill>
              <a:latin typeface="+mn-lt"/>
              <a:cs typeface="Times New Roman" pitchFamily="18" charset="0"/>
              <a:sym typeface="Wingdings" panose="05000000000000000000" pitchFamily="2" charset="2"/>
            </a:rPr>
            <a:t></a:t>
          </a:r>
          <a:endParaRPr lang="fr-FR" sz="3200" b="1" kern="1200" dirty="0">
            <a:solidFill>
              <a:schemeClr val="tx1"/>
            </a:solidFill>
            <a:latin typeface="+mn-lt"/>
            <a:cs typeface="Times New Roman" pitchFamily="18" charset="0"/>
          </a:endParaRP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b="1" kern="1200" dirty="0">
              <a:solidFill>
                <a:schemeClr val="tx1"/>
              </a:solidFill>
              <a:latin typeface="+mn-lt"/>
              <a:cs typeface="Times New Roman" pitchFamily="18" charset="0"/>
            </a:rPr>
            <a:t>Les langages pour penser et communiquer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b="1" kern="1200" dirty="0">
              <a:solidFill>
                <a:schemeClr val="tx1"/>
              </a:solidFill>
              <a:latin typeface="+mn-lt"/>
              <a:cs typeface="Times New Roman" pitchFamily="18" charset="0"/>
            </a:rPr>
            <a:t>(divisés en 4 sous-domaines)</a:t>
          </a:r>
        </a:p>
      </dsp:txBody>
      <dsp:txXfrm rot="5400000">
        <a:off x="5403" y="804545"/>
        <a:ext cx="1895772" cy="2413635"/>
      </dsp:txXfrm>
    </dsp:sp>
    <dsp:sp modelId="{1DC8AC07-5B39-452B-8CB4-EAEA530B416E}">
      <dsp:nvSpPr>
        <dsp:cNvPr id="0" name=""/>
        <dsp:cNvSpPr/>
      </dsp:nvSpPr>
      <dsp:spPr>
        <a:xfrm rot="16200000">
          <a:off x="979881" y="1063476"/>
          <a:ext cx="4022725" cy="1895772"/>
        </a:xfrm>
        <a:prstGeom prst="flowChartManualOperation">
          <a:avLst/>
        </a:prstGeom>
        <a:solidFill>
          <a:srgbClr val="92D050"/>
        </a:soli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3200" tIns="0" rIns="203200" bIns="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200" b="1" kern="1200" dirty="0">
              <a:solidFill>
                <a:schemeClr val="tx1"/>
              </a:solidFill>
              <a:latin typeface="+mn-lt"/>
              <a:cs typeface="Times New Roman" pitchFamily="18" charset="0"/>
              <a:sym typeface="Wingdings" panose="05000000000000000000" pitchFamily="2" charset="2"/>
            </a:rPr>
            <a:t>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b="1" kern="1200" dirty="0">
              <a:solidFill>
                <a:schemeClr val="tx1"/>
              </a:solidFill>
              <a:latin typeface="+mn-lt"/>
              <a:cs typeface="Times New Roman" pitchFamily="18" charset="0"/>
            </a:rPr>
            <a:t>Les méthodes et outils pour apprendre</a:t>
          </a:r>
        </a:p>
      </dsp:txBody>
      <dsp:txXfrm rot="5400000">
        <a:off x="2043357" y="804545"/>
        <a:ext cx="1895772" cy="2413635"/>
      </dsp:txXfrm>
    </dsp:sp>
    <dsp:sp modelId="{BB0D9085-28B0-4113-8AF3-0F48FA807147}">
      <dsp:nvSpPr>
        <dsp:cNvPr id="0" name=""/>
        <dsp:cNvSpPr/>
      </dsp:nvSpPr>
      <dsp:spPr>
        <a:xfrm rot="16200000">
          <a:off x="3017838" y="1063476"/>
          <a:ext cx="4022725" cy="1895772"/>
        </a:xfrm>
        <a:prstGeom prst="flowChartManualOperation">
          <a:avLst/>
        </a:prstGeom>
        <a:solidFill>
          <a:srgbClr val="FF9966"/>
        </a:soli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3200" tIns="0" rIns="203200" bIns="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200" b="1" kern="1200" dirty="0">
              <a:solidFill>
                <a:schemeClr val="tx1"/>
              </a:solidFill>
              <a:latin typeface="+mn-lt"/>
              <a:cs typeface="Times New Roman" pitchFamily="18" charset="0"/>
              <a:sym typeface="Wingdings" panose="05000000000000000000" pitchFamily="2" charset="2"/>
            </a:rPr>
            <a:t>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b="1" kern="1200" dirty="0">
              <a:solidFill>
                <a:schemeClr val="tx1"/>
              </a:solidFill>
              <a:latin typeface="+mn-lt"/>
              <a:cs typeface="Times New Roman" pitchFamily="18" charset="0"/>
            </a:rPr>
            <a:t>La formation de la personne et du citoyen</a:t>
          </a:r>
        </a:p>
      </dsp:txBody>
      <dsp:txXfrm rot="5400000">
        <a:off x="4081314" y="804545"/>
        <a:ext cx="1895772" cy="2413635"/>
      </dsp:txXfrm>
    </dsp:sp>
    <dsp:sp modelId="{48EAC6F8-389F-4075-B8BD-4500BA4335F3}">
      <dsp:nvSpPr>
        <dsp:cNvPr id="0" name=""/>
        <dsp:cNvSpPr/>
      </dsp:nvSpPr>
      <dsp:spPr>
        <a:xfrm rot="16200000">
          <a:off x="5055793" y="1063476"/>
          <a:ext cx="4022725" cy="1895772"/>
        </a:xfrm>
        <a:prstGeom prst="flowChartManualOperation">
          <a:avLst/>
        </a:prstGeom>
        <a:solidFill>
          <a:srgbClr val="FFC000"/>
        </a:soli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3200" tIns="0" rIns="203200" bIns="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200" b="1" kern="1200" dirty="0">
              <a:solidFill>
                <a:schemeClr val="tx1"/>
              </a:solidFill>
              <a:latin typeface="+mn-lt"/>
              <a:cs typeface="Times New Roman" pitchFamily="18" charset="0"/>
              <a:sym typeface="Wingdings" panose="05000000000000000000" pitchFamily="2" charset="2"/>
            </a:rPr>
            <a:t>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b="1" kern="1200" dirty="0">
              <a:solidFill>
                <a:schemeClr val="tx1"/>
              </a:solidFill>
              <a:latin typeface="+mn-lt"/>
              <a:cs typeface="Times New Roman" pitchFamily="18" charset="0"/>
            </a:rPr>
            <a:t>L’observation et la compréhension du monde</a:t>
          </a:r>
        </a:p>
      </dsp:txBody>
      <dsp:txXfrm rot="5400000">
        <a:off x="6119269" y="804545"/>
        <a:ext cx="1895772" cy="2413635"/>
      </dsp:txXfrm>
    </dsp:sp>
    <dsp:sp modelId="{51CE927B-6DE1-464B-BE46-76A65A4BF02F}">
      <dsp:nvSpPr>
        <dsp:cNvPr id="0" name=""/>
        <dsp:cNvSpPr/>
      </dsp:nvSpPr>
      <dsp:spPr>
        <a:xfrm rot="16200000">
          <a:off x="7093748" y="1063476"/>
          <a:ext cx="4022725" cy="1895772"/>
        </a:xfrm>
        <a:prstGeom prst="flowChartManualOperation">
          <a:avLst/>
        </a:prstGeom>
        <a:solidFill>
          <a:schemeClr val="accent4">
            <a:lumMod val="60000"/>
            <a:lumOff val="40000"/>
          </a:schemeClr>
        </a:soli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0" tIns="0" rIns="17780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800" b="1" kern="1200" dirty="0">
              <a:solidFill>
                <a:schemeClr val="tx1"/>
              </a:solidFill>
              <a:latin typeface="+mn-lt"/>
              <a:cs typeface="Times New Roman" pitchFamily="18" charset="0"/>
              <a:sym typeface="Wingdings" panose="05000000000000000000" pitchFamily="2" charset="2"/>
            </a:rPr>
            <a:t></a:t>
          </a:r>
          <a:endParaRPr lang="fr-FR" sz="2800" b="1" kern="1200" dirty="0">
            <a:solidFill>
              <a:schemeClr val="tx1"/>
            </a:solidFill>
            <a:latin typeface="+mn-lt"/>
            <a:cs typeface="Times New Roman" pitchFamily="18" charset="0"/>
          </a:endParaRP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b="1" kern="1200" dirty="0">
              <a:solidFill>
                <a:schemeClr val="tx1"/>
              </a:solidFill>
              <a:latin typeface="+mn-lt"/>
              <a:cs typeface="Times New Roman" pitchFamily="18" charset="0"/>
            </a:rPr>
            <a:t>Les représentations du monde et l’activité humaine</a:t>
          </a:r>
        </a:p>
      </dsp:txBody>
      <dsp:txXfrm rot="5400000">
        <a:off x="8157224" y="804545"/>
        <a:ext cx="1895772" cy="24136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84CD2-EDA1-44E6-8677-99D38650635A}" type="datetimeFigureOut">
              <a:rPr lang="fr-FR" smtClean="0"/>
              <a:t>19/09/2024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50549-8A01-4838-B8E6-ED2029399859}" type="slidenum">
              <a:rPr lang="fr-FR" smtClean="0"/>
              <a:t>‹N°›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89213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84CD2-EDA1-44E6-8677-99D38650635A}" type="datetimeFigureOut">
              <a:rPr lang="fr-FR" smtClean="0"/>
              <a:t>19/09/2024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50549-8A01-4838-B8E6-ED202939985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1384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84CD2-EDA1-44E6-8677-99D38650635A}" type="datetimeFigureOut">
              <a:rPr lang="fr-FR" smtClean="0"/>
              <a:t>19/09/2024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50549-8A01-4838-B8E6-ED202939985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95180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84CD2-EDA1-44E6-8677-99D38650635A}" type="datetimeFigureOut">
              <a:rPr lang="fr-FR" smtClean="0"/>
              <a:t>19/09/2024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50549-8A01-4838-B8E6-ED202939985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0443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84CD2-EDA1-44E6-8677-99D38650635A}" type="datetimeFigureOut">
              <a:rPr lang="fr-FR" smtClean="0"/>
              <a:t>19/09/2024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50549-8A01-4838-B8E6-ED2029399859}" type="slidenum">
              <a:rPr lang="fr-FR" smtClean="0"/>
              <a:t>‹N°›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9459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84CD2-EDA1-44E6-8677-99D38650635A}" type="datetimeFigureOut">
              <a:rPr lang="fr-FR" smtClean="0"/>
              <a:t>19/09/2024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50549-8A01-4838-B8E6-ED202939985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04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84CD2-EDA1-44E6-8677-99D38650635A}" type="datetimeFigureOut">
              <a:rPr lang="fr-FR" smtClean="0"/>
              <a:t>19/09/2024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50549-8A01-4838-B8E6-ED202939985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9808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84CD2-EDA1-44E6-8677-99D38650635A}" type="datetimeFigureOut">
              <a:rPr lang="fr-FR" smtClean="0"/>
              <a:t>19/09/2024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50549-8A01-4838-B8E6-ED202939985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63100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84CD2-EDA1-44E6-8677-99D38650635A}" type="datetimeFigureOut">
              <a:rPr lang="fr-FR" smtClean="0"/>
              <a:t>19/09/2024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50549-8A01-4838-B8E6-ED202939985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42128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F0484CD2-EDA1-44E6-8677-99D38650635A}" type="datetimeFigureOut">
              <a:rPr lang="fr-FR" smtClean="0"/>
              <a:t>19/09/2024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0550549-8A01-4838-B8E6-ED202939985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90583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84CD2-EDA1-44E6-8677-99D38650635A}" type="datetimeFigureOut">
              <a:rPr lang="fr-FR" smtClean="0"/>
              <a:t>19/09/2024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50549-8A01-4838-B8E6-ED202939985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7120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F0484CD2-EDA1-44E6-8677-99D38650635A}" type="datetimeFigureOut">
              <a:rPr lang="fr-FR" smtClean="0"/>
              <a:t>19/09/2024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C0550549-8A01-4838-B8E6-ED2029399859}" type="slidenum">
              <a:rPr lang="fr-FR" smtClean="0"/>
              <a:t>‹N°›</a:t>
            </a:fld>
            <a:endParaRPr lang="fr-FR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881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r&#233;union%20de%20rentr&#233;e%203e%202023%202024.pptx" TargetMode="Externa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.jpeg"/><Relationship Id="rId4" Type="http://schemas.openxmlformats.org/officeDocument/2006/relationships/image" Target="../media/image33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B0C271E-2A21-40B9-55F8-32A4C1FD1C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6800" y="788439"/>
            <a:ext cx="10058400" cy="3566160"/>
          </a:xfrm>
        </p:spPr>
        <p:txBody>
          <a:bodyPr>
            <a:normAutofit/>
          </a:bodyPr>
          <a:lstStyle/>
          <a:p>
            <a:pPr algn="ctr"/>
            <a:r>
              <a:rPr lang="fr-FR" sz="6000" dirty="0"/>
              <a:t/>
            </a:r>
            <a:br>
              <a:rPr lang="fr-FR" sz="6000" dirty="0"/>
            </a:br>
            <a:r>
              <a:rPr lang="fr-FR" sz="60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Réunion de rentrée – 3°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BE3B79BE-0CAD-BE64-8165-3C70769AB4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97280" y="4956048"/>
            <a:ext cx="10058400" cy="1143000"/>
          </a:xfrm>
        </p:spPr>
        <p:txBody>
          <a:bodyPr>
            <a:normAutofit/>
          </a:bodyPr>
          <a:lstStyle/>
          <a:p>
            <a:pPr algn="r"/>
            <a:r>
              <a:rPr lang="fr-FR" sz="2000" cap="none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Collège Joseph Collard</a:t>
            </a:r>
          </a:p>
          <a:p>
            <a:pPr algn="r"/>
            <a:r>
              <a:rPr lang="fr-FR" sz="2000" u="sng" cap="none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Année scolaire</a:t>
            </a:r>
            <a:r>
              <a:rPr lang="fr-FR" sz="2000" cap="none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: </a:t>
            </a:r>
            <a:r>
              <a:rPr lang="fr-FR" sz="2000" cap="none" dirty="0" smtClean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2024-2025</a:t>
            </a:r>
            <a:endParaRPr lang="fr-FR" sz="2000" cap="none" dirty="0">
              <a:solidFill>
                <a:schemeClr val="tx1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F312FD01-61A9-4254-2BD7-0DB7F63433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9933" y="196867"/>
            <a:ext cx="3232133" cy="3232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0172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B065358-4DB5-8A45-7122-5F6ECAAFFB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Les épreuves écrites 	</a:t>
            </a:r>
            <a:r>
              <a:rPr lang="fr-FR" dirty="0">
                <a:solidFill>
                  <a:schemeClr val="tx1"/>
                </a:solidFill>
                <a:sym typeface="Wingdings 3" panose="05040102010807070707" pitchFamily="18" charset="2"/>
              </a:rPr>
              <a:t> 300 points 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1485D2FA-3CD6-9E97-806C-456B6E108F4E}"/>
              </a:ext>
            </a:extLst>
          </p:cNvPr>
          <p:cNvSpPr txBox="1"/>
          <p:nvPr/>
        </p:nvSpPr>
        <p:spPr>
          <a:xfrm>
            <a:off x="657546" y="2085654"/>
            <a:ext cx="4530903" cy="1969770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fr-FR" sz="2400" b="1" u="sng" dirty="0">
                <a:latin typeface="MV Boli" panose="02000500030200090000" pitchFamily="2" charset="0"/>
                <a:ea typeface="Ebrima" panose="02000000000000000000" pitchFamily="2" charset="0"/>
                <a:cs typeface="MV Boli" panose="02000500030200090000" pitchFamily="2" charset="0"/>
              </a:rPr>
              <a:t>Français</a:t>
            </a:r>
            <a:r>
              <a:rPr lang="fr-FR" sz="2400" b="1" dirty="0">
                <a:latin typeface="MV Boli" panose="02000500030200090000" pitchFamily="2" charset="0"/>
                <a:ea typeface="Ebrima" panose="02000000000000000000" pitchFamily="2" charset="0"/>
                <a:cs typeface="MV Boli" panose="02000500030200090000" pitchFamily="2" charset="0"/>
              </a:rPr>
              <a:t> </a:t>
            </a:r>
            <a:r>
              <a:rPr lang="fr-FR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				</a:t>
            </a:r>
            <a:r>
              <a:rPr lang="fr-FR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  <a:sym typeface="Wingdings 3" panose="05040102010807070707" pitchFamily="18" charset="2"/>
              </a:rPr>
              <a:t></a:t>
            </a:r>
            <a:r>
              <a:rPr lang="fr-FR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100 points</a:t>
            </a:r>
          </a:p>
          <a:p>
            <a:endParaRPr lang="fr-FR" b="1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>
                <a:ea typeface="Ebrima" panose="02000000000000000000" pitchFamily="2" charset="0"/>
                <a:cs typeface="Ebrima" panose="02000000000000000000" pitchFamily="2" charset="0"/>
              </a:rPr>
              <a:t>Compréhension et analyse de texte + compétences linguistiques </a:t>
            </a:r>
            <a:r>
              <a:rPr lang="fr-FR" sz="2000" b="1" dirty="0">
                <a:ea typeface="Ebrima" panose="02000000000000000000" pitchFamily="2" charset="0"/>
                <a:cs typeface="Ebrima" panose="02000000000000000000" pitchFamily="2" charset="0"/>
              </a:rPr>
              <a:t>(1h10)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>
                <a:ea typeface="Ebrima" panose="02000000000000000000" pitchFamily="2" charset="0"/>
                <a:cs typeface="Ebrima" panose="02000000000000000000" pitchFamily="2" charset="0"/>
              </a:rPr>
              <a:t>Dictée </a:t>
            </a:r>
            <a:r>
              <a:rPr lang="fr-FR" sz="2000" b="1" dirty="0">
                <a:ea typeface="Ebrima" panose="02000000000000000000" pitchFamily="2" charset="0"/>
                <a:cs typeface="Ebrima" panose="02000000000000000000" pitchFamily="2" charset="0"/>
              </a:rPr>
              <a:t>(20 min)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>
                <a:ea typeface="Ebrima" panose="02000000000000000000" pitchFamily="2" charset="0"/>
                <a:cs typeface="Ebrima" panose="02000000000000000000" pitchFamily="2" charset="0"/>
              </a:rPr>
              <a:t>Rédaction  </a:t>
            </a:r>
            <a:r>
              <a:rPr lang="fr-FR" sz="2000" b="1" dirty="0">
                <a:ea typeface="Ebrima" panose="02000000000000000000" pitchFamily="2" charset="0"/>
                <a:cs typeface="Ebrima" panose="02000000000000000000" pitchFamily="2" charset="0"/>
              </a:rPr>
              <a:t>(1h30)</a:t>
            </a:r>
            <a:endParaRPr lang="fr-FR" b="1" dirty="0"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4F84995C-52AB-9AAD-8A10-3E4D5F322976}"/>
              </a:ext>
            </a:extLst>
          </p:cNvPr>
          <p:cNvSpPr txBox="1"/>
          <p:nvPr/>
        </p:nvSpPr>
        <p:spPr>
          <a:xfrm>
            <a:off x="5493249" y="2094216"/>
            <a:ext cx="5662430" cy="1354217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fr-FR" sz="2400" b="1" u="sng" dirty="0">
                <a:latin typeface="MV Boli" panose="02000500030200090000" pitchFamily="2" charset="0"/>
                <a:ea typeface="Ebrima" panose="02000000000000000000" pitchFamily="2" charset="0"/>
                <a:cs typeface="MV Boli" panose="02000500030200090000" pitchFamily="2" charset="0"/>
              </a:rPr>
              <a:t>Mathématiques</a:t>
            </a:r>
            <a:r>
              <a:rPr lang="fr-FR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					</a:t>
            </a:r>
            <a:r>
              <a:rPr lang="fr-FR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  <a:sym typeface="Wingdings 3" panose="05040102010807070707" pitchFamily="18" charset="2"/>
              </a:rPr>
              <a:t></a:t>
            </a:r>
            <a:r>
              <a:rPr lang="fr-FR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100 points</a:t>
            </a:r>
          </a:p>
          <a:p>
            <a:endParaRPr lang="fr-FR" b="1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>
                <a:ea typeface="Ebrima" panose="02000000000000000000" pitchFamily="2" charset="0"/>
                <a:cs typeface="Ebrima" panose="02000000000000000000" pitchFamily="2" charset="0"/>
              </a:rPr>
              <a:t>Exercices assortis de tableaux ou de schéma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>
                <a:ea typeface="Ebrima" panose="02000000000000000000" pitchFamily="2" charset="0"/>
                <a:cs typeface="Ebrima" panose="02000000000000000000" pitchFamily="2" charset="0"/>
              </a:rPr>
              <a:t>Un exercice d’informatique </a:t>
            </a:r>
            <a:r>
              <a:rPr lang="fr-FR" sz="2000" b="1" dirty="0">
                <a:ea typeface="Ebrima" panose="02000000000000000000" pitchFamily="2" charset="0"/>
                <a:cs typeface="Ebrima" panose="02000000000000000000" pitchFamily="2" charset="0"/>
              </a:rPr>
              <a:t>(2h)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2811B2A-DC8F-DA0F-9F79-5E902A7D36FD}"/>
              </a:ext>
            </a:extLst>
          </p:cNvPr>
          <p:cNvSpPr txBox="1"/>
          <p:nvPr/>
        </p:nvSpPr>
        <p:spPr>
          <a:xfrm>
            <a:off x="657546" y="4445286"/>
            <a:ext cx="4530903" cy="984885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fr-FR" sz="2000" b="1" u="sng" dirty="0">
                <a:latin typeface="MV Boli" panose="02000500030200090000" pitchFamily="2" charset="0"/>
                <a:ea typeface="Ebrima" panose="02000000000000000000" pitchFamily="2" charset="0"/>
                <a:cs typeface="MV Boli" panose="02000500030200090000" pitchFamily="2" charset="0"/>
              </a:rPr>
              <a:t>Histoire-Géo et EMC</a:t>
            </a:r>
            <a:r>
              <a:rPr lang="fr-FR" sz="2000" b="1" dirty="0">
                <a:latin typeface="MV Boli" panose="02000500030200090000" pitchFamily="2" charset="0"/>
                <a:ea typeface="Ebrima" panose="02000000000000000000" pitchFamily="2" charset="0"/>
                <a:cs typeface="MV Boli" panose="02000500030200090000" pitchFamily="2" charset="0"/>
              </a:rPr>
              <a:t>	</a:t>
            </a:r>
            <a:r>
              <a:rPr lang="fr-FR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  <a:sym typeface="Wingdings 3" panose="05040102010807070707" pitchFamily="18" charset="2"/>
              </a:rPr>
              <a:t>50 points</a:t>
            </a:r>
          </a:p>
          <a:p>
            <a:endParaRPr lang="fr-FR" b="1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>
                <a:ea typeface="Ebrima" panose="02000000000000000000" pitchFamily="2" charset="0"/>
                <a:cs typeface="Ebrima" panose="02000000000000000000" pitchFamily="2" charset="0"/>
              </a:rPr>
              <a:t>Analyse de document et de cartes </a:t>
            </a:r>
            <a:r>
              <a:rPr lang="fr-FR" sz="2000" b="1" dirty="0">
                <a:ea typeface="Ebrima" panose="02000000000000000000" pitchFamily="2" charset="0"/>
                <a:cs typeface="Ebrima" panose="02000000000000000000" pitchFamily="2" charset="0"/>
              </a:rPr>
              <a:t>(2h)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94DFB505-1F07-A813-F5B2-6E1AF5960F3D}"/>
              </a:ext>
            </a:extLst>
          </p:cNvPr>
          <p:cNvSpPr txBox="1"/>
          <p:nvPr/>
        </p:nvSpPr>
        <p:spPr>
          <a:xfrm>
            <a:off x="5493249" y="3805289"/>
            <a:ext cx="5662430" cy="1354217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fr-FR" sz="2400" b="1" u="sng" dirty="0">
                <a:latin typeface="MV Boli" panose="02000500030200090000" pitchFamily="2" charset="0"/>
                <a:ea typeface="Ebrima" panose="02000000000000000000" pitchFamily="2" charset="0"/>
                <a:cs typeface="MV Boli" panose="02000500030200090000" pitchFamily="2" charset="0"/>
              </a:rPr>
              <a:t>Sciences</a:t>
            </a:r>
            <a:r>
              <a:rPr lang="fr-FR" sz="2400" b="1" dirty="0">
                <a:latin typeface="MV Boli" panose="02000500030200090000" pitchFamily="2" charset="0"/>
                <a:ea typeface="Ebrima" panose="02000000000000000000" pitchFamily="2" charset="0"/>
                <a:cs typeface="MV Boli" panose="02000500030200090000" pitchFamily="2" charset="0"/>
              </a:rPr>
              <a:t>	</a:t>
            </a:r>
            <a:r>
              <a:rPr lang="fr-FR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						</a:t>
            </a:r>
            <a:r>
              <a:rPr lang="fr-FR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  <a:sym typeface="Wingdings 3" panose="05040102010807070707" pitchFamily="18" charset="2"/>
              </a:rPr>
              <a:t>50 points</a:t>
            </a:r>
          </a:p>
          <a:p>
            <a:endParaRPr lang="fr-FR" b="1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>
                <a:ea typeface="Ebrima" panose="02000000000000000000" pitchFamily="2" charset="0"/>
                <a:cs typeface="Ebrima" panose="02000000000000000000" pitchFamily="2" charset="0"/>
              </a:rPr>
              <a:t>Deux matières tirées au sort en fin d’année parmi la SVT, la Physique-Chimie et la Technologie </a:t>
            </a:r>
            <a:r>
              <a:rPr lang="fr-FR" sz="2000" b="1" dirty="0">
                <a:ea typeface="Ebrima" panose="02000000000000000000" pitchFamily="2" charset="0"/>
                <a:cs typeface="Ebrima" panose="02000000000000000000" pitchFamily="2" charset="0"/>
              </a:rPr>
              <a:t>(1h)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312FD01-61A9-4254-2BD7-0DB7F63433A9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05" y="221645"/>
            <a:ext cx="1255848" cy="1255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77830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750E9152-6494-A942-D6D8-763093796EDA}"/>
              </a:ext>
            </a:extLst>
          </p:cNvPr>
          <p:cNvSpPr txBox="1"/>
          <p:nvPr/>
        </p:nvSpPr>
        <p:spPr>
          <a:xfrm>
            <a:off x="5140663" y="978691"/>
            <a:ext cx="2276657" cy="1323439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Pour résumer 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D0442630-F286-5829-F1BB-89BB3D032D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447" y="180150"/>
            <a:ext cx="4169338" cy="3369217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3F5F4DE3-093C-7F8A-5BF1-7A0229AF09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5461" y="296036"/>
            <a:ext cx="3253331" cy="3253331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5709402-7144-3851-5ECD-3E5F8C5672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50871" y="4040907"/>
            <a:ext cx="2371230" cy="2688313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461BD961-8896-D844-4B41-7DD65C7C20C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94562" y="4360122"/>
            <a:ext cx="3788328" cy="1856063"/>
          </a:xfrm>
          <a:prstGeom prst="rect">
            <a:avLst/>
          </a:prstGeom>
        </p:spPr>
      </p:pic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92971917-50CB-AB3D-3674-431A5AA61FA6}"/>
              </a:ext>
            </a:extLst>
          </p:cNvPr>
          <p:cNvCxnSpPr>
            <a:stCxn id="4" idx="3"/>
          </p:cNvCxnSpPr>
          <p:nvPr/>
        </p:nvCxnSpPr>
        <p:spPr>
          <a:xfrm flipV="1">
            <a:off x="7417320" y="1633592"/>
            <a:ext cx="698643" cy="6819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3B1736F8-E465-BFF2-DF6D-627DFA91F18B}"/>
              </a:ext>
            </a:extLst>
          </p:cNvPr>
          <p:cNvCxnSpPr>
            <a:stCxn id="4" idx="1"/>
          </p:cNvCxnSpPr>
          <p:nvPr/>
        </p:nvCxnSpPr>
        <p:spPr>
          <a:xfrm flipH="1" flipV="1">
            <a:off x="4530282" y="1640410"/>
            <a:ext cx="610381" cy="1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Connecteur droit avec flèche 18">
            <a:extLst>
              <a:ext uri="{FF2B5EF4-FFF2-40B4-BE49-F238E27FC236}">
                <a16:creationId xmlns:a16="http://schemas.microsoft.com/office/drawing/2014/main" id="{2FF731DF-F65F-2DAD-1CC3-94660AC56524}"/>
              </a:ext>
            </a:extLst>
          </p:cNvPr>
          <p:cNvCxnSpPr/>
          <p:nvPr/>
        </p:nvCxnSpPr>
        <p:spPr>
          <a:xfrm flipH="1">
            <a:off x="4140485" y="2302130"/>
            <a:ext cx="1623317" cy="2228773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Connecteur droit avec flèche 20">
            <a:extLst>
              <a:ext uri="{FF2B5EF4-FFF2-40B4-BE49-F238E27FC236}">
                <a16:creationId xmlns:a16="http://schemas.microsoft.com/office/drawing/2014/main" id="{593FA444-59ED-7A78-AD6D-C06D8803F15E}"/>
              </a:ext>
            </a:extLst>
          </p:cNvPr>
          <p:cNvCxnSpPr/>
          <p:nvPr/>
        </p:nvCxnSpPr>
        <p:spPr>
          <a:xfrm>
            <a:off x="6750121" y="2302130"/>
            <a:ext cx="1006868" cy="1828081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ZoneTexte 1"/>
          <p:cNvSpPr txBox="1"/>
          <p:nvPr/>
        </p:nvSpPr>
        <p:spPr>
          <a:xfrm>
            <a:off x="257695" y="3882044"/>
            <a:ext cx="182048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u="sng" dirty="0"/>
              <a:t>Pour s’entraîner</a:t>
            </a:r>
            <a:r>
              <a:rPr lang="fr-FR" i="1" dirty="0"/>
              <a:t> </a:t>
            </a:r>
            <a:r>
              <a:rPr lang="fr-FR" dirty="0"/>
              <a:t>:</a:t>
            </a:r>
          </a:p>
          <a:p>
            <a:endParaRPr lang="fr-FR" dirty="0"/>
          </a:p>
          <a:p>
            <a:r>
              <a:rPr lang="fr-FR" b="1" u="sng" dirty="0"/>
              <a:t>Brevet Blanc</a:t>
            </a:r>
            <a:r>
              <a:rPr lang="fr-FR" b="1" dirty="0"/>
              <a:t> </a:t>
            </a:r>
            <a:r>
              <a:rPr lang="fr-FR" dirty="0"/>
              <a:t>: </a:t>
            </a:r>
            <a:r>
              <a:rPr lang="fr-FR" dirty="0" smtClean="0"/>
              <a:t>31 mars </a:t>
            </a:r>
            <a:r>
              <a:rPr lang="fr-FR" dirty="0"/>
              <a:t>et </a:t>
            </a:r>
            <a:r>
              <a:rPr lang="fr-FR" dirty="0" smtClean="0"/>
              <a:t>1</a:t>
            </a:r>
            <a:r>
              <a:rPr lang="fr-FR" baseline="30000" dirty="0" smtClean="0"/>
              <a:t>er</a:t>
            </a:r>
            <a:r>
              <a:rPr lang="fr-FR" dirty="0" smtClean="0"/>
              <a:t> avril 2025</a:t>
            </a:r>
            <a:endParaRPr lang="fr-FR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F312FD01-61A9-4254-2BD7-0DB7F63433A9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600" y="5473372"/>
            <a:ext cx="1255848" cy="1255848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9293629" y="4095746"/>
            <a:ext cx="24938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Epreuve orale</a:t>
            </a:r>
            <a:r>
              <a:rPr lang="fr-FR" dirty="0" smtClean="0"/>
              <a:t> : </a:t>
            </a:r>
          </a:p>
          <a:p>
            <a:r>
              <a:rPr lang="fr-FR" dirty="0" smtClean="0"/>
              <a:t>mercredi 4 juin 2025</a:t>
            </a:r>
          </a:p>
          <a:p>
            <a:r>
              <a:rPr lang="fr-FR" b="1" u="sng" dirty="0" smtClean="0"/>
              <a:t>Epreuves écrites </a:t>
            </a:r>
            <a:r>
              <a:rPr lang="fr-FR" dirty="0" smtClean="0"/>
              <a:t>: </a:t>
            </a:r>
          </a:p>
          <a:p>
            <a:r>
              <a:rPr lang="fr-FR" dirty="0" smtClean="0"/>
              <a:t>26 et 27 juin 2025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473453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DD6E6B0-2BD0-63D5-8391-3EBA4AF672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Le DNB de </a:t>
            </a:r>
            <a:r>
              <a:rPr lang="fr-FR" dirty="0" smtClean="0">
                <a:solidFill>
                  <a:schemeClr val="tx1"/>
                </a:solidFill>
              </a:rPr>
              <a:t>2017 </a:t>
            </a:r>
            <a:r>
              <a:rPr lang="fr-FR" dirty="0">
                <a:solidFill>
                  <a:schemeClr val="tx1"/>
                </a:solidFill>
              </a:rPr>
              <a:t>à </a:t>
            </a:r>
            <a:r>
              <a:rPr lang="fr-FR" dirty="0" smtClean="0">
                <a:solidFill>
                  <a:schemeClr val="tx1"/>
                </a:solidFill>
              </a:rPr>
              <a:t>2024</a:t>
            </a:r>
            <a:endParaRPr lang="fr-FR" dirty="0">
              <a:solidFill>
                <a:schemeClr val="tx1"/>
              </a:solidFill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312FD01-61A9-4254-2BD7-0DB7F63433A9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05" y="205019"/>
            <a:ext cx="1255848" cy="1255848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B5AC25A5-6111-56E3-6C23-060077ED38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048" y="2522904"/>
            <a:ext cx="5567112" cy="3346190"/>
          </a:xfrm>
          <a:prstGeom prst="rect">
            <a:avLst/>
          </a:prstGeom>
        </p:spPr>
      </p:pic>
      <p:graphicFrame>
        <p:nvGraphicFramePr>
          <p:cNvPr id="6" name="Graphique 5">
            <a:extLst>
              <a:ext uri="{FF2B5EF4-FFF2-40B4-BE49-F238E27FC236}">
                <a16:creationId xmlns:a16="http://schemas.microsoft.com/office/drawing/2014/main" id="{F78216D7-A041-0C99-1473-E8C190EA8AC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9611088"/>
              </p:ext>
            </p:extLst>
          </p:nvPr>
        </p:nvGraphicFramePr>
        <p:xfrm>
          <a:off x="6339842" y="2522905"/>
          <a:ext cx="5433762" cy="33461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8564469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1475656" y="129798"/>
            <a:ext cx="5616624" cy="95838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3200" b="1" u="sng" smtClean="0"/>
              <a:t>Projet voyage 3éme </a:t>
            </a:r>
            <a:br>
              <a:rPr lang="fr-FR" sz="3200" b="1" u="sng" smtClean="0"/>
            </a:br>
            <a:r>
              <a:rPr lang="fr-FR" sz="3200" b="1" u="sng" smtClean="0"/>
              <a:t>« De Verdun à Strasbourg »</a:t>
            </a:r>
            <a:endParaRPr lang="fr-FR" sz="3200" b="1" u="sng" dirty="0"/>
          </a:p>
        </p:txBody>
      </p:sp>
      <p:sp>
        <p:nvSpPr>
          <p:cNvPr id="5" name="Sous-titre 2"/>
          <p:cNvSpPr txBox="1">
            <a:spLocks/>
          </p:cNvSpPr>
          <p:nvPr/>
        </p:nvSpPr>
        <p:spPr>
          <a:xfrm>
            <a:off x="1297344" y="1619163"/>
            <a:ext cx="7667144" cy="442122"/>
          </a:xfrm>
          <a:prstGeom prst="rect">
            <a:avLst/>
          </a:prstGeom>
        </p:spPr>
        <p:txBody>
          <a:bodyPr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 u="sng" smtClean="0">
                <a:solidFill>
                  <a:srgbClr val="0070C0"/>
                </a:solidFill>
              </a:rPr>
              <a:t>Dates</a:t>
            </a:r>
            <a:r>
              <a:rPr lang="fr-FR" b="1" smtClean="0">
                <a:solidFill>
                  <a:srgbClr val="0070C0"/>
                </a:solidFill>
              </a:rPr>
              <a:t> : </a:t>
            </a:r>
            <a:r>
              <a:rPr lang="fr-FR" b="1" smtClean="0">
                <a:solidFill>
                  <a:srgbClr val="FF0000"/>
                </a:solidFill>
              </a:rPr>
              <a:t>lundi 7 au vendredi 11 avril 2025   </a:t>
            </a:r>
            <a:r>
              <a:rPr lang="fr-FR" b="1" u="sng" smtClean="0">
                <a:solidFill>
                  <a:srgbClr val="0070C0"/>
                </a:solidFill>
              </a:rPr>
              <a:t>Organisme</a:t>
            </a:r>
            <a:r>
              <a:rPr lang="fr-FR" b="1" smtClean="0">
                <a:solidFill>
                  <a:srgbClr val="FF0000"/>
                </a:solidFill>
              </a:rPr>
              <a:t> = VEFE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1269959" y="2078272"/>
            <a:ext cx="7757463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u="sng" dirty="0" smtClean="0">
                <a:solidFill>
                  <a:srgbClr val="0070C0"/>
                </a:solidFill>
              </a:rPr>
              <a:t>Horaires</a:t>
            </a:r>
            <a:r>
              <a:rPr lang="fr-FR" sz="2000" b="1" dirty="0" smtClean="0">
                <a:solidFill>
                  <a:srgbClr val="0070C0"/>
                </a:solidFill>
              </a:rPr>
              <a:t> : </a:t>
            </a:r>
            <a:r>
              <a:rPr lang="fr-FR" b="1" dirty="0" smtClean="0">
                <a:solidFill>
                  <a:srgbClr val="FF0000"/>
                </a:solidFill>
              </a:rPr>
              <a:t>le 07/11/2025 = 5h30 (parking du collège) et retour le 11/04/2025 = 20h30 (parking du collège) - BUS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1263806" y="2745530"/>
            <a:ext cx="72008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u="sng" dirty="0" smtClean="0">
                <a:solidFill>
                  <a:srgbClr val="0070C0"/>
                </a:solidFill>
              </a:rPr>
              <a:t>Programme</a:t>
            </a:r>
            <a:r>
              <a:rPr lang="fr-FR" sz="2000" b="1" dirty="0" smtClean="0">
                <a:solidFill>
                  <a:srgbClr val="0070C0"/>
                </a:solidFill>
              </a:rPr>
              <a:t> : </a:t>
            </a:r>
            <a:r>
              <a:rPr lang="fr-FR" b="1" dirty="0" smtClean="0">
                <a:solidFill>
                  <a:srgbClr val="FF0000"/>
                </a:solidFill>
              </a:rPr>
              <a:t>Ossuaire et fort de Douaumont, centre historique de Strasbourg, parlement européen, château du haut-</a:t>
            </a:r>
            <a:r>
              <a:rPr lang="fr-FR" b="1" dirty="0" err="1" smtClean="0">
                <a:solidFill>
                  <a:srgbClr val="FF0000"/>
                </a:solidFill>
              </a:rPr>
              <a:t>koenigsbourg</a:t>
            </a:r>
            <a:r>
              <a:rPr lang="fr-FR" b="1" dirty="0" smtClean="0">
                <a:solidFill>
                  <a:srgbClr val="FF0000"/>
                </a:solidFill>
              </a:rPr>
              <a:t>, mémorial Alsace-Moselle, camp de concentration du Struthof, fort de Mutzig, </a:t>
            </a:r>
            <a:r>
              <a:rPr lang="fr-FR" b="1" dirty="0" err="1" smtClean="0">
                <a:solidFill>
                  <a:srgbClr val="FF0000"/>
                </a:solidFill>
              </a:rPr>
              <a:t>NaturOparc</a:t>
            </a:r>
            <a:r>
              <a:rPr lang="fr-FR" b="1" dirty="0" smtClean="0">
                <a:solidFill>
                  <a:srgbClr val="FF0000"/>
                </a:solidFill>
              </a:rPr>
              <a:t>.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297343" y="3960086"/>
            <a:ext cx="77633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u="sng" dirty="0" smtClean="0">
                <a:solidFill>
                  <a:srgbClr val="0070C0"/>
                </a:solidFill>
              </a:rPr>
              <a:t>Coût du voyage </a:t>
            </a:r>
            <a:r>
              <a:rPr lang="fr-FR" sz="2000" b="1" dirty="0" smtClean="0">
                <a:solidFill>
                  <a:srgbClr val="0070C0"/>
                </a:solidFill>
              </a:rPr>
              <a:t>: </a:t>
            </a:r>
            <a:r>
              <a:rPr lang="fr-FR" b="1" dirty="0" smtClean="0">
                <a:solidFill>
                  <a:srgbClr val="FF0000"/>
                </a:solidFill>
              </a:rPr>
              <a:t>environ 500€ la semaine (prix provisoire)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1297343" y="4329419"/>
            <a:ext cx="78466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u="sng" dirty="0" smtClean="0">
                <a:solidFill>
                  <a:srgbClr val="0070C0"/>
                </a:solidFill>
              </a:rPr>
              <a:t>Hébergement </a:t>
            </a:r>
            <a:r>
              <a:rPr lang="fr-FR" sz="2000" b="1" dirty="0" smtClean="0">
                <a:solidFill>
                  <a:srgbClr val="0070C0"/>
                </a:solidFill>
              </a:rPr>
              <a:t>: </a:t>
            </a:r>
            <a:r>
              <a:rPr lang="fr-FR" b="1" dirty="0" smtClean="0">
                <a:solidFill>
                  <a:srgbClr val="FF0000"/>
                </a:solidFill>
              </a:rPr>
              <a:t>Hôtel 3 étoiles et pension complète (sauf lundi midi) </a:t>
            </a:r>
            <a:endParaRPr lang="fr-FR" sz="1600" b="1" dirty="0">
              <a:solidFill>
                <a:srgbClr val="FF0000"/>
              </a:solidFill>
            </a:endParaRPr>
          </a:p>
        </p:txBody>
      </p:sp>
      <p:sp>
        <p:nvSpPr>
          <p:cNvPr id="10" name="AutoShape 2" descr="Histoire du fort de Douaumont, ouvrage protecteur de Verdu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AutoShape 4" descr="Histoire du fort de Douaumont, ouvrage protecteur de Verdun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30100" y="5109774"/>
            <a:ext cx="1827070" cy="1657350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200650"/>
            <a:ext cx="2483768" cy="1657350"/>
          </a:xfrm>
          <a:prstGeom prst="rect">
            <a:avLst/>
          </a:prstGeom>
        </p:spPr>
      </p:pic>
      <p:pic>
        <p:nvPicPr>
          <p:cNvPr id="14" name="Picture 6" descr="Strasbourg, Bruxelles : où se situe le siège du Parlement européen ? -  Touteleurope.eu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0100" y="2166505"/>
            <a:ext cx="2283980" cy="165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99863" y="5109774"/>
            <a:ext cx="2108508" cy="1657350"/>
          </a:xfrm>
          <a:prstGeom prst="rect">
            <a:avLst/>
          </a:prstGeom>
        </p:spPr>
      </p:pic>
      <p:sp>
        <p:nvSpPr>
          <p:cNvPr id="16" name="Sous-titre 2"/>
          <p:cNvSpPr txBox="1">
            <a:spLocks/>
          </p:cNvSpPr>
          <p:nvPr/>
        </p:nvSpPr>
        <p:spPr>
          <a:xfrm>
            <a:off x="1285657" y="1192501"/>
            <a:ext cx="7762526" cy="454133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None/>
              <a:defRPr kumimoji="0"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None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None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None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None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u="sng" dirty="0" smtClean="0">
                <a:solidFill>
                  <a:srgbClr val="0070C0"/>
                </a:solidFill>
              </a:rPr>
              <a:t>Qui ?</a:t>
            </a:r>
            <a:r>
              <a:rPr lang="fr-FR" sz="2000" dirty="0" smtClean="0">
                <a:solidFill>
                  <a:srgbClr val="0070C0"/>
                </a:solidFill>
              </a:rPr>
              <a:t> : </a:t>
            </a:r>
            <a:r>
              <a:rPr lang="fr-FR" dirty="0">
                <a:solidFill>
                  <a:srgbClr val="FF0000"/>
                </a:solidFill>
              </a:rPr>
              <a:t>t</a:t>
            </a:r>
            <a:r>
              <a:rPr lang="fr-FR" dirty="0" smtClean="0">
                <a:solidFill>
                  <a:srgbClr val="FF0000"/>
                </a:solidFill>
              </a:rPr>
              <a:t>ous les élèves de 3éme et 14 accompagnateurs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17" name="Sous-titre 2"/>
          <p:cNvSpPr txBox="1">
            <a:spLocks/>
          </p:cNvSpPr>
          <p:nvPr/>
        </p:nvSpPr>
        <p:spPr>
          <a:xfrm>
            <a:off x="1298169" y="4746517"/>
            <a:ext cx="7762526" cy="454133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None/>
              <a:defRPr kumimoji="0"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None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None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None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None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u="sng" dirty="0" smtClean="0">
                <a:solidFill>
                  <a:srgbClr val="0070C0"/>
                </a:solidFill>
              </a:rPr>
              <a:t>Réunion d’informations </a:t>
            </a:r>
            <a:r>
              <a:rPr lang="fr-FR" sz="2000" dirty="0" smtClean="0">
                <a:solidFill>
                  <a:srgbClr val="0070C0"/>
                </a:solidFill>
              </a:rPr>
              <a:t>: </a:t>
            </a:r>
            <a:r>
              <a:rPr lang="fr-FR" dirty="0" smtClean="0">
                <a:solidFill>
                  <a:srgbClr val="FF0000"/>
                </a:solidFill>
              </a:rPr>
              <a:t>lundi 10 mars à 18h au collège</a:t>
            </a:r>
            <a:endParaRPr lang="fr-FR" sz="1600" dirty="0">
              <a:solidFill>
                <a:srgbClr val="FF0000"/>
              </a:solidFill>
            </a:endParaRPr>
          </a:p>
        </p:txBody>
      </p:sp>
      <p:pic>
        <p:nvPicPr>
          <p:cNvPr id="18" name="Imag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-10794"/>
            <a:ext cx="1475656" cy="1203294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47032" y="312738"/>
            <a:ext cx="2002302" cy="1203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92059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Orientation scolaire et professionnelle | Collège de Delémont">
            <a:extLst>
              <a:ext uri="{FF2B5EF4-FFF2-40B4-BE49-F238E27FC236}">
                <a16:creationId xmlns:a16="http://schemas.microsoft.com/office/drawing/2014/main" id="{DCAC2E10-B5DA-B62D-FCA1-7E55BCC2E46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80" t="23975" r="2663" b="1615"/>
          <a:stretch/>
        </p:blipFill>
        <p:spPr bwMode="auto">
          <a:xfrm>
            <a:off x="9437077" y="3857889"/>
            <a:ext cx="2754923" cy="2424332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re 1">
            <a:extLst>
              <a:ext uri="{FF2B5EF4-FFF2-40B4-BE49-F238E27FC236}">
                <a16:creationId xmlns:a16="http://schemas.microsoft.com/office/drawing/2014/main" id="{0484BD7A-580C-3BEF-5CE4-A223491978B6}"/>
              </a:ext>
            </a:extLst>
          </p:cNvPr>
          <p:cNvSpPr txBox="1">
            <a:spLocks/>
          </p:cNvSpPr>
          <p:nvPr/>
        </p:nvSpPr>
        <p:spPr>
          <a:xfrm>
            <a:off x="2414954" y="144732"/>
            <a:ext cx="9144000" cy="905729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u="sng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Journée de l’Orientation 3</a:t>
            </a:r>
            <a:r>
              <a:rPr lang="fr-FR" b="1" u="sng" baseline="3000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ème</a:t>
            </a:r>
            <a:r>
              <a:rPr lang="fr-FR" b="1" u="sng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fr-FR" b="1" u="sng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ous-titre 2">
            <a:extLst>
              <a:ext uri="{FF2B5EF4-FFF2-40B4-BE49-F238E27FC236}">
                <a16:creationId xmlns:a16="http://schemas.microsoft.com/office/drawing/2014/main" id="{0989CD9B-8D2C-F51B-EA91-2760CE15197E}"/>
              </a:ext>
            </a:extLst>
          </p:cNvPr>
          <p:cNvSpPr txBox="1">
            <a:spLocks/>
          </p:cNvSpPr>
          <p:nvPr/>
        </p:nvSpPr>
        <p:spPr>
          <a:xfrm>
            <a:off x="1837431" y="1678463"/>
            <a:ext cx="9144000" cy="3648929"/>
          </a:xfrm>
          <a:prstGeom prst="rect">
            <a:avLst/>
          </a:prstGeom>
        </p:spPr>
        <p:txBody>
          <a:bodyPr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32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Nos élèves de 3</a:t>
            </a:r>
            <a:r>
              <a:rPr lang="fr-FR" sz="3200" baseline="300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ème</a:t>
            </a:r>
            <a:r>
              <a:rPr lang="fr-FR" sz="32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ont besoin d’</a:t>
            </a:r>
            <a:r>
              <a:rPr lang="fr-FR" sz="3200" u="sng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intervenants</a:t>
            </a:r>
            <a:r>
              <a:rPr lang="fr-FR" sz="32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</a:p>
          <a:p>
            <a:pPr algn="ctr"/>
            <a:r>
              <a:rPr lang="fr-FR" sz="320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Professionnels et Etudiants</a:t>
            </a:r>
            <a:r>
              <a:rPr lang="fr-FR" sz="32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</a:t>
            </a:r>
          </a:p>
          <a:p>
            <a:pPr algn="ctr"/>
            <a:r>
              <a:rPr lang="fr-FR" sz="32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qui viennent présenter leur métier ou leurs études, </a:t>
            </a:r>
          </a:p>
          <a:p>
            <a:pPr algn="ctr"/>
            <a:r>
              <a:rPr lang="fr-FR" sz="32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échanger avec eux… </a:t>
            </a:r>
          </a:p>
          <a:p>
            <a:pPr algn="ctr"/>
            <a:r>
              <a:rPr lang="fr-FR" sz="32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 peut-être vous, un membre de votre famille, </a:t>
            </a:r>
          </a:p>
          <a:p>
            <a:pPr algn="ctr"/>
            <a:r>
              <a:rPr lang="fr-FR" sz="32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un voisin, une connaissance …</a:t>
            </a:r>
            <a:endParaRPr lang="fr-FR" sz="3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10" descr="Pour réussir son orientation - Collège CAPEYRONCollège CAPEYRON">
            <a:extLst>
              <a:ext uri="{FF2B5EF4-FFF2-40B4-BE49-F238E27FC236}">
                <a16:creationId xmlns:a16="http://schemas.microsoft.com/office/drawing/2014/main" id="{708FAB2E-5EB4-6A0F-1C67-4988B7F4F5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879" y="885703"/>
            <a:ext cx="2324100" cy="1971675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22558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484BD7A-580C-3BEF-5CE4-A223491978B6}"/>
              </a:ext>
            </a:extLst>
          </p:cNvPr>
          <p:cNvSpPr txBox="1">
            <a:spLocks/>
          </p:cNvSpPr>
          <p:nvPr/>
        </p:nvSpPr>
        <p:spPr>
          <a:xfrm>
            <a:off x="1682649" y="163645"/>
            <a:ext cx="9897940" cy="905729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u="sng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Les 11 catégories les plus demandées</a:t>
            </a:r>
            <a:endParaRPr lang="fr-FR" b="1" u="sng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2636095"/>
              </p:ext>
            </p:extLst>
          </p:nvPr>
        </p:nvGraphicFramePr>
        <p:xfrm>
          <a:off x="2337047" y="1148377"/>
          <a:ext cx="8976946" cy="4463415"/>
        </p:xfrm>
        <a:graphic>
          <a:graphicData uri="http://schemas.openxmlformats.org/drawingml/2006/table">
            <a:tbl>
              <a:tblPr>
                <a:tableStyleId>{B301B821-A1FF-4177-AEE7-76D212191A09}</a:tableStyleId>
              </a:tblPr>
              <a:tblGrid>
                <a:gridCol w="8976946">
                  <a:extLst>
                    <a:ext uri="{9D8B030D-6E8A-4147-A177-3AD203B41FA5}">
                      <a16:colId xmlns:a16="http://schemas.microsoft.com/office/drawing/2014/main" val="415397256"/>
                    </a:ext>
                  </a:extLst>
                </a:gridCol>
              </a:tblGrid>
              <a:tr h="388496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600" u="none" strike="noStrike" dirty="0">
                          <a:effectLst/>
                        </a:rPr>
                        <a:t>Soigner, secourir</a:t>
                      </a:r>
                      <a:endParaRPr lang="fr-FR" sz="2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29919899"/>
                  </a:ext>
                </a:extLst>
              </a:tr>
              <a:tr h="388496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600" u="none" strike="noStrike" dirty="0">
                          <a:effectLst/>
                        </a:rPr>
                        <a:t>Conseiller, aider les autres</a:t>
                      </a:r>
                      <a:endParaRPr lang="fr-FR" sz="2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89734246"/>
                  </a:ext>
                </a:extLst>
              </a:tr>
              <a:tr h="388496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600" u="none" strike="noStrike" dirty="0">
                          <a:effectLst/>
                        </a:rPr>
                        <a:t>Etre en contact avec du public, des clients</a:t>
                      </a:r>
                      <a:endParaRPr lang="fr-FR" sz="2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05884309"/>
                  </a:ext>
                </a:extLst>
              </a:tr>
              <a:tr h="388496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600" u="none" strike="noStrike" dirty="0">
                          <a:effectLst/>
                        </a:rPr>
                        <a:t>Diriger, décider</a:t>
                      </a:r>
                      <a:endParaRPr lang="fr-FR" sz="2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55409352"/>
                  </a:ext>
                </a:extLst>
              </a:tr>
              <a:tr h="388496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600" u="none" strike="noStrike" dirty="0">
                          <a:effectLst/>
                        </a:rPr>
                        <a:t>Se déplacer souvent, voyager</a:t>
                      </a:r>
                      <a:endParaRPr lang="fr-FR" sz="2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30592427"/>
                  </a:ext>
                </a:extLst>
              </a:tr>
              <a:tr h="388496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600" u="none" strike="noStrike">
                          <a:effectLst/>
                        </a:rPr>
                        <a:t>Faire du commerce, travailler dans un magasin</a:t>
                      </a:r>
                      <a:endParaRPr lang="fr-FR" sz="2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55868727"/>
                  </a:ext>
                </a:extLst>
              </a:tr>
              <a:tr h="388496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600" u="none" strike="noStrike">
                          <a:effectLst/>
                        </a:rPr>
                        <a:t>Se dépenser physiquement</a:t>
                      </a:r>
                      <a:endParaRPr lang="fr-FR" sz="2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25904397"/>
                  </a:ext>
                </a:extLst>
              </a:tr>
              <a:tr h="388496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600" u="none" strike="noStrike">
                          <a:effectLst/>
                        </a:rPr>
                        <a:t>Fabriquer, construire</a:t>
                      </a:r>
                      <a:endParaRPr lang="fr-FR" sz="2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11862684"/>
                  </a:ext>
                </a:extLst>
              </a:tr>
              <a:tr h="388496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600" u="none" strike="noStrike">
                          <a:effectLst/>
                        </a:rPr>
                        <a:t>Convaincre, communiquer</a:t>
                      </a:r>
                      <a:endParaRPr lang="fr-FR" sz="2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32595876"/>
                  </a:ext>
                </a:extLst>
              </a:tr>
              <a:tr h="388496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600" u="none" strike="noStrike">
                          <a:effectLst/>
                        </a:rPr>
                        <a:t>Organiser, gérer</a:t>
                      </a:r>
                      <a:endParaRPr lang="fr-FR" sz="2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64006573"/>
                  </a:ext>
                </a:extLst>
              </a:tr>
              <a:tr h="388496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600" u="none" strike="noStrike" dirty="0">
                          <a:effectLst/>
                        </a:rPr>
                        <a:t>Faire un travail de précision</a:t>
                      </a:r>
                      <a:endParaRPr lang="fr-FR" sz="2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397561953"/>
                  </a:ext>
                </a:extLst>
              </a:tr>
            </a:tbl>
          </a:graphicData>
        </a:graphic>
      </p:graphicFrame>
      <p:sp>
        <p:nvSpPr>
          <p:cNvPr id="4" name="ZoneTexte 3">
            <a:extLst>
              <a:ext uri="{FF2B5EF4-FFF2-40B4-BE49-F238E27FC236}">
                <a16:creationId xmlns:a16="http://schemas.microsoft.com/office/drawing/2014/main" id="{2D8032C4-CEF6-4806-9A0B-40BF0A2AF062}"/>
              </a:ext>
            </a:extLst>
          </p:cNvPr>
          <p:cNvSpPr txBox="1"/>
          <p:nvPr/>
        </p:nvSpPr>
        <p:spPr>
          <a:xfrm>
            <a:off x="1189608" y="5709623"/>
            <a:ext cx="108840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>
                <a:solidFill>
                  <a:schemeClr val="accent1">
                    <a:lumMod val="75000"/>
                  </a:schemeClr>
                </a:solidFill>
              </a:rPr>
              <a:t>Si votre métier ou celui d'un de vos proches se rapproche de ces domaines, </a:t>
            </a:r>
          </a:p>
          <a:p>
            <a:pPr algn="ctr"/>
            <a:r>
              <a:rPr lang="fr-FR" sz="2000" b="1" dirty="0">
                <a:solidFill>
                  <a:schemeClr val="accent1">
                    <a:lumMod val="75000"/>
                  </a:schemeClr>
                </a:solidFill>
              </a:rPr>
              <a:t>n'hésitez pas à vous inscrire !</a:t>
            </a:r>
          </a:p>
        </p:txBody>
      </p:sp>
    </p:spTree>
    <p:extLst>
      <p:ext uri="{BB962C8B-B14F-4D97-AF65-F5344CB8AC3E}">
        <p14:creationId xmlns:p14="http://schemas.microsoft.com/office/powerpoint/2010/main" val="19104285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Orientation scolaire et professionnelle | Collège de Delémont">
            <a:extLst>
              <a:ext uri="{FF2B5EF4-FFF2-40B4-BE49-F238E27FC236}">
                <a16:creationId xmlns:a16="http://schemas.microsoft.com/office/drawing/2014/main" id="{DCAC2E10-B5DA-B62D-FCA1-7E55BCC2E46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80" t="23975" r="2663" b="1615"/>
          <a:stretch/>
        </p:blipFill>
        <p:spPr bwMode="auto">
          <a:xfrm>
            <a:off x="9299331" y="37514"/>
            <a:ext cx="2754923" cy="2424332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re 1">
            <a:extLst>
              <a:ext uri="{FF2B5EF4-FFF2-40B4-BE49-F238E27FC236}">
                <a16:creationId xmlns:a16="http://schemas.microsoft.com/office/drawing/2014/main" id="{0484BD7A-580C-3BEF-5CE4-A223491978B6}"/>
              </a:ext>
            </a:extLst>
          </p:cNvPr>
          <p:cNvSpPr txBox="1">
            <a:spLocks/>
          </p:cNvSpPr>
          <p:nvPr/>
        </p:nvSpPr>
        <p:spPr>
          <a:xfrm>
            <a:off x="3215053" y="908648"/>
            <a:ext cx="6289431" cy="905729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b="1" u="sng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 mardi 17 décembre</a:t>
            </a:r>
            <a:endParaRPr lang="fr-FR" b="1" u="sng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ous-titre 2">
            <a:extLst>
              <a:ext uri="{FF2B5EF4-FFF2-40B4-BE49-F238E27FC236}">
                <a16:creationId xmlns:a16="http://schemas.microsoft.com/office/drawing/2014/main" id="{0989CD9B-8D2C-F51B-EA91-2760CE15197E}"/>
              </a:ext>
            </a:extLst>
          </p:cNvPr>
          <p:cNvSpPr txBox="1">
            <a:spLocks/>
          </p:cNvSpPr>
          <p:nvPr/>
        </p:nvSpPr>
        <p:spPr>
          <a:xfrm>
            <a:off x="1144464" y="2235517"/>
            <a:ext cx="10061092" cy="4176564"/>
          </a:xfrm>
          <a:prstGeom prst="rect">
            <a:avLst/>
          </a:prstGeom>
        </p:spPr>
        <p:txBody>
          <a:bodyPr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32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Vous ou la personne, dont le métier ou les études correspondent aux attentes de nos 3</a:t>
            </a:r>
            <a:r>
              <a:rPr lang="fr-FR" sz="3200" baseline="300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èmes</a:t>
            </a:r>
            <a:r>
              <a:rPr lang="fr-FR" sz="32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,  </a:t>
            </a:r>
          </a:p>
          <a:p>
            <a:pPr algn="ctr"/>
            <a:r>
              <a:rPr lang="fr-FR" sz="32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est </a:t>
            </a:r>
            <a:r>
              <a:rPr lang="fr-FR" sz="320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disponible le matin ou l’après-midi </a:t>
            </a:r>
          </a:p>
          <a:p>
            <a:pPr algn="ctr"/>
            <a:r>
              <a:rPr lang="fr-FR" sz="32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et veut bien partager son expérience avec nos élèves …</a:t>
            </a:r>
          </a:p>
          <a:p>
            <a:pPr algn="ctr"/>
            <a:r>
              <a:rPr lang="fr-FR" sz="3200" u="sng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Inscription en ligne</a:t>
            </a:r>
            <a:r>
              <a:rPr lang="fr-FR" sz="320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32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lien sur la page d’accueil </a:t>
            </a:r>
          </a:p>
          <a:p>
            <a:pPr algn="ctr"/>
            <a:r>
              <a:rPr lang="fr-FR" sz="32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du </a:t>
            </a:r>
            <a:r>
              <a:rPr lang="fr-FR" sz="3200" dirty="0" err="1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cybercollège</a:t>
            </a:r>
            <a:r>
              <a:rPr lang="fr-FR" sz="32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Joseph Collard (hors connexion) </a:t>
            </a:r>
          </a:p>
          <a:p>
            <a:pPr algn="ctr"/>
            <a:r>
              <a:rPr lang="fr-FR" sz="3200" b="1" u="sng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dès aujourd’hui !</a:t>
            </a:r>
            <a:endParaRPr lang="fr-FR" sz="3200" b="1" u="sng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10" descr="Pour réussir son orientation - Collège CAPEYRONCollège CAPEYRON">
            <a:extLst>
              <a:ext uri="{FF2B5EF4-FFF2-40B4-BE49-F238E27FC236}">
                <a16:creationId xmlns:a16="http://schemas.microsoft.com/office/drawing/2014/main" id="{708FAB2E-5EB4-6A0F-1C67-4988B7F4F5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953" y="263842"/>
            <a:ext cx="2324100" cy="1971675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84602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DF17C1B-EC61-F66C-3DDF-640E76C392DA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982895" y="696074"/>
            <a:ext cx="10058400" cy="895350"/>
          </a:xfrm>
        </p:spPr>
        <p:txBody>
          <a:bodyPr>
            <a:normAutofit/>
          </a:bodyPr>
          <a:lstStyle/>
          <a:p>
            <a:pPr algn="ctr"/>
            <a:r>
              <a:rPr lang="fr-FR" sz="6000" b="1" dirty="0">
                <a:solidFill>
                  <a:schemeClr val="tx1"/>
                </a:solidFill>
              </a:rPr>
              <a:t>Trouver sa voie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3BCDF40-C827-0A64-9D44-DBD1F13080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5811" y="1726058"/>
            <a:ext cx="7875693" cy="4435868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F312FD01-61A9-4254-2BD7-0DB7F63433A9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05" y="205019"/>
            <a:ext cx="1255848" cy="1255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03653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93F403BD-D075-83CC-0A5D-60CDA003CE1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066800" y="966324"/>
            <a:ext cx="10058400" cy="822325"/>
          </a:xfrm>
        </p:spPr>
        <p:txBody>
          <a:bodyPr/>
          <a:lstStyle/>
          <a:p>
            <a:pPr algn="ctr"/>
            <a:r>
              <a:rPr lang="fr-FR" b="1" dirty="0">
                <a:solidFill>
                  <a:schemeClr val="tx1"/>
                </a:solidFill>
              </a:rPr>
              <a:t>2 points à </a:t>
            </a:r>
            <a:r>
              <a:rPr lang="fr-FR" b="1" u="sng" dirty="0">
                <a:solidFill>
                  <a:schemeClr val="tx1"/>
                </a:solidFill>
              </a:rPr>
              <a:t>différencier</a:t>
            </a:r>
            <a:r>
              <a:rPr lang="fr-FR" b="1" dirty="0">
                <a:solidFill>
                  <a:schemeClr val="tx1"/>
                </a:solidFill>
              </a:rPr>
              <a:t>: </a:t>
            </a:r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24047C26-6E48-784F-C25D-75F9E0C62989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647272" y="2944741"/>
            <a:ext cx="4937125" cy="1584325"/>
          </a:xfr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fr-FR" sz="4000" b="1" u="sng" dirty="0">
                <a:solidFill>
                  <a:schemeClr val="tx1"/>
                </a:solidFill>
              </a:rPr>
              <a:t>L’orientation</a:t>
            </a:r>
            <a:r>
              <a:rPr lang="fr-FR" sz="4000" b="1" dirty="0">
                <a:solidFill>
                  <a:schemeClr val="tx1"/>
                </a:solidFill>
              </a:rPr>
              <a:t> :</a:t>
            </a:r>
          </a:p>
          <a:p>
            <a:pPr algn="ctr"/>
            <a:r>
              <a:rPr lang="fr-FR" sz="2800" dirty="0">
                <a:solidFill>
                  <a:schemeClr val="tx1"/>
                </a:solidFill>
              </a:rPr>
              <a:t>C’est choisir une </a:t>
            </a:r>
            <a:r>
              <a:rPr lang="fr-FR" sz="2800" u="sng" dirty="0">
                <a:solidFill>
                  <a:schemeClr val="tx1"/>
                </a:solidFill>
              </a:rPr>
              <a:t>voie</a:t>
            </a:r>
            <a:r>
              <a:rPr lang="fr-FR" sz="280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F1FEB3FE-CB65-A9AE-5846-67A8FB38AADB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6802812" y="2944740"/>
            <a:ext cx="4937125" cy="1584325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fr-FR" sz="4000" b="1" u="sng" dirty="0">
                <a:solidFill>
                  <a:schemeClr val="tx1"/>
                </a:solidFill>
              </a:rPr>
              <a:t>L’affectation</a:t>
            </a:r>
            <a:r>
              <a:rPr lang="fr-FR" sz="4000" b="1" dirty="0">
                <a:solidFill>
                  <a:schemeClr val="tx1"/>
                </a:solidFill>
              </a:rPr>
              <a:t> :</a:t>
            </a:r>
          </a:p>
          <a:p>
            <a:pPr algn="ctr"/>
            <a:r>
              <a:rPr lang="fr-FR" sz="2800" dirty="0">
                <a:solidFill>
                  <a:schemeClr val="tx1"/>
                </a:solidFill>
              </a:rPr>
              <a:t>C’est choisir un </a:t>
            </a:r>
            <a:r>
              <a:rPr lang="fr-FR" sz="2800" u="sng" dirty="0">
                <a:solidFill>
                  <a:schemeClr val="tx1"/>
                </a:solidFill>
              </a:rPr>
              <a:t>établissement</a:t>
            </a:r>
            <a:r>
              <a:rPr lang="fr-FR" sz="2800" dirty="0">
                <a:solidFill>
                  <a:schemeClr val="tx1"/>
                </a:solidFill>
              </a:rPr>
              <a:t>.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F312FD01-61A9-4254-2BD7-0DB7F63433A9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05" y="205019"/>
            <a:ext cx="1255848" cy="125584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23949" y="5253644"/>
            <a:ext cx="1562793" cy="5735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CAP</a:t>
            </a:r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2272145" y="5253644"/>
            <a:ext cx="1562793" cy="5735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2</a:t>
            </a:r>
            <a:r>
              <a:rPr lang="fr-FR" baseline="30000" dirty="0" smtClean="0"/>
              <a:t>nde</a:t>
            </a:r>
            <a:r>
              <a:rPr lang="fr-FR" dirty="0" smtClean="0"/>
              <a:t> pro</a:t>
            </a:r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4065938" y="5253644"/>
            <a:ext cx="1562793" cy="5735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2</a:t>
            </a:r>
            <a:r>
              <a:rPr lang="fr-FR" baseline="30000" dirty="0" smtClean="0"/>
              <a:t>nde</a:t>
            </a:r>
            <a:r>
              <a:rPr lang="fr-FR" dirty="0" smtClean="0"/>
              <a:t> GT</a:t>
            </a:r>
            <a:endParaRPr lang="fr-FR" dirty="0"/>
          </a:p>
        </p:txBody>
      </p:sp>
      <p:cxnSp>
        <p:nvCxnSpPr>
          <p:cNvPr id="11" name="Connecteur droit avec flèche 10"/>
          <p:cNvCxnSpPr>
            <a:stCxn id="5" idx="2"/>
            <a:endCxn id="3" idx="0"/>
          </p:cNvCxnSpPr>
          <p:nvPr/>
        </p:nvCxnSpPr>
        <p:spPr>
          <a:xfrm flipH="1">
            <a:off x="1205346" y="4529066"/>
            <a:ext cx="1910489" cy="7245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/>
          <p:cNvCxnSpPr>
            <a:stCxn id="5" idx="2"/>
            <a:endCxn id="9" idx="0"/>
          </p:cNvCxnSpPr>
          <p:nvPr/>
        </p:nvCxnSpPr>
        <p:spPr>
          <a:xfrm>
            <a:off x="3115835" y="4529066"/>
            <a:ext cx="1731500" cy="7245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>
            <a:stCxn id="5" idx="2"/>
            <a:endCxn id="8" idx="0"/>
          </p:cNvCxnSpPr>
          <p:nvPr/>
        </p:nvCxnSpPr>
        <p:spPr>
          <a:xfrm flipH="1">
            <a:off x="3053542" y="4529066"/>
            <a:ext cx="62293" cy="7245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74648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1B67FF9-9E85-08E4-2780-1C1025C4AB4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09456" y="213529"/>
            <a:ext cx="10058400" cy="657884"/>
          </a:xfrm>
        </p:spPr>
        <p:txBody>
          <a:bodyPr>
            <a:normAutofit fontScale="90000"/>
          </a:bodyPr>
          <a:lstStyle/>
          <a:p>
            <a:pPr algn="ctr"/>
            <a:r>
              <a:rPr lang="fr-FR" b="1" u="sng" dirty="0">
                <a:solidFill>
                  <a:schemeClr val="tx1"/>
                </a:solidFill>
              </a:rPr>
              <a:t>L’Orientation:</a:t>
            </a:r>
            <a:r>
              <a:rPr lang="fr-FR" dirty="0">
                <a:solidFill>
                  <a:schemeClr val="tx1"/>
                </a:solidFill>
              </a:rPr>
              <a:t> le choix d’une voie</a:t>
            </a:r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F950A7C5-F8FF-1479-57F1-6AC062D68160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8889" y="871413"/>
            <a:ext cx="7934221" cy="5426645"/>
          </a:xfr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F312FD01-61A9-4254-2BD7-0DB7F63433A9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05" y="205019"/>
            <a:ext cx="1255848" cy="1255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16672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B777C49-3D57-F7FA-1387-6F7C5C4E1D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Les professeurs principaux en 3°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D759EB8-7917-221B-05A8-FE9519DB74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8916" y="2931591"/>
            <a:ext cx="3532909" cy="2879314"/>
          </a:xfrm>
        </p:spPr>
        <p:txBody>
          <a:bodyPr>
            <a:normAutofit fontScale="92500" lnSpcReduction="20000"/>
          </a:bodyPr>
          <a:lstStyle/>
          <a:p>
            <a:pPr>
              <a:buFont typeface="Franklin Gothic Book" panose="020B0503020102020204" pitchFamily="34" charset="0"/>
              <a:buChar char="→"/>
            </a:pPr>
            <a:r>
              <a:rPr lang="fr-FR" sz="2800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3A : Mme </a:t>
            </a:r>
            <a:r>
              <a:rPr lang="fr-FR" sz="2800" dirty="0" err="1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Thevenon</a:t>
            </a:r>
            <a:endParaRPr lang="fr-FR" sz="2800" dirty="0">
              <a:solidFill>
                <a:schemeClr val="tx1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>
              <a:buFont typeface="Franklin Gothic Book" panose="020B0503020102020204" pitchFamily="34" charset="0"/>
              <a:buChar char="→"/>
            </a:pPr>
            <a:r>
              <a:rPr lang="fr-FR" sz="2800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3B : Mme Deneuve</a:t>
            </a:r>
          </a:p>
          <a:p>
            <a:pPr>
              <a:buFont typeface="Franklin Gothic Book" panose="020B0503020102020204" pitchFamily="34" charset="0"/>
              <a:buChar char="→"/>
            </a:pPr>
            <a:r>
              <a:rPr lang="fr-FR" sz="2800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3C : M. Normand</a:t>
            </a:r>
          </a:p>
          <a:p>
            <a:pPr>
              <a:buFont typeface="Franklin Gothic Book" panose="020B0503020102020204" pitchFamily="34" charset="0"/>
              <a:buChar char="→"/>
            </a:pPr>
            <a:r>
              <a:rPr lang="fr-FR" sz="2800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3D : </a:t>
            </a:r>
            <a:r>
              <a:rPr lang="fr-FR" sz="2800" dirty="0" smtClean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M. Nouvelle</a:t>
            </a:r>
            <a:endParaRPr lang="fr-FR" sz="2800" dirty="0">
              <a:solidFill>
                <a:schemeClr val="tx1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>
              <a:buFont typeface="Franklin Gothic Book" panose="020B0503020102020204" pitchFamily="34" charset="0"/>
              <a:buChar char="→"/>
            </a:pPr>
            <a:r>
              <a:rPr lang="fr-FR" sz="2800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3E : M. </a:t>
            </a:r>
            <a:r>
              <a:rPr lang="fr-FR" sz="2800" dirty="0" err="1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Béal</a:t>
            </a:r>
            <a:endParaRPr lang="fr-FR" sz="2800" dirty="0">
              <a:solidFill>
                <a:schemeClr val="tx1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>
              <a:buFont typeface="Franklin Gothic Book" panose="020B0503020102020204" pitchFamily="34" charset="0"/>
              <a:buChar char="→"/>
            </a:pPr>
            <a:r>
              <a:rPr lang="fr-FR" sz="2800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3F : </a:t>
            </a:r>
            <a:r>
              <a:rPr lang="fr-FR" sz="2800" dirty="0" smtClean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Mme </a:t>
            </a:r>
            <a:r>
              <a:rPr lang="fr-FR" sz="2800" dirty="0" err="1" smtClean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Cochois</a:t>
            </a:r>
            <a:endParaRPr lang="fr-FR" dirty="0">
              <a:solidFill>
                <a:schemeClr val="tx1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B04CA47-9286-261A-E3E2-312C01B91331}"/>
              </a:ext>
            </a:extLst>
          </p:cNvPr>
          <p:cNvSpPr txBox="1"/>
          <p:nvPr/>
        </p:nvSpPr>
        <p:spPr>
          <a:xfrm>
            <a:off x="1171254" y="2003461"/>
            <a:ext cx="1005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Pour accompagner votre enfant dans ses choix : 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F312FD01-61A9-4254-2BD7-0DB7F63433A9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05" y="205019"/>
            <a:ext cx="1255848" cy="1255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60167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4803680-6262-04E4-283F-729319A4DB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810831"/>
          </a:xfrm>
        </p:spPr>
        <p:txBody>
          <a:bodyPr/>
          <a:lstStyle/>
          <a:p>
            <a:pPr algn="ctr"/>
            <a:r>
              <a:rPr lang="fr-FR" b="1" dirty="0"/>
              <a:t>La voie </a:t>
            </a:r>
            <a:r>
              <a:rPr lang="fr-FR" b="1" dirty="0">
                <a:solidFill>
                  <a:schemeClr val="tx1"/>
                </a:solidFill>
              </a:rPr>
              <a:t>professionnelle</a:t>
            </a:r>
          </a:p>
        </p:txBody>
      </p:sp>
      <p:pic>
        <p:nvPicPr>
          <p:cNvPr id="4" name="Espace réservé du contenu 3">
            <a:extLst>
              <a:ext uri="{FF2B5EF4-FFF2-40B4-BE49-F238E27FC236}">
                <a16:creationId xmlns:a16="http://schemas.microsoft.com/office/drawing/2014/main" id="{F82BC969-2271-356D-5105-6F7CF12EE3C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963" y="1954685"/>
            <a:ext cx="10058400" cy="3805881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F312FD01-61A9-4254-2BD7-0DB7F63433A9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05" y="205019"/>
            <a:ext cx="1255848" cy="1255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23367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B9C3934A-3773-684A-924A-6B61B40BA08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782006" y="422901"/>
            <a:ext cx="9444971" cy="820083"/>
          </a:xfrm>
          <a:ln w="1270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/>
            <a:r>
              <a:rPr lang="fr-FR" b="1" dirty="0">
                <a:solidFill>
                  <a:schemeClr val="tx1"/>
                </a:solidFill>
              </a:rPr>
              <a:t>2 parcours de formation possibles: </a:t>
            </a:r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F1B1D83E-80E6-D804-8895-0342104516AF}"/>
              </a:ext>
            </a:extLst>
          </p:cNvPr>
          <p:cNvSpPr/>
          <p:nvPr/>
        </p:nvSpPr>
        <p:spPr>
          <a:xfrm>
            <a:off x="688368" y="5302491"/>
            <a:ext cx="3060000" cy="9000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/>
              <a:t>1</a:t>
            </a:r>
            <a:r>
              <a:rPr lang="fr-FR" sz="2800" b="1" baseline="30000" dirty="0"/>
              <a:t>ère</a:t>
            </a:r>
            <a:r>
              <a:rPr lang="fr-FR" sz="2800" b="1" dirty="0"/>
              <a:t> année 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5C70D6AA-EE74-70A6-9D22-1529BFFC703D}"/>
              </a:ext>
            </a:extLst>
          </p:cNvPr>
          <p:cNvSpPr/>
          <p:nvPr/>
        </p:nvSpPr>
        <p:spPr>
          <a:xfrm>
            <a:off x="688368" y="4098702"/>
            <a:ext cx="3060000" cy="9000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/>
              <a:t>2</a:t>
            </a:r>
            <a:r>
              <a:rPr lang="fr-FR" sz="2800" b="1" baseline="30000" dirty="0"/>
              <a:t>ème</a:t>
            </a:r>
            <a:r>
              <a:rPr lang="fr-FR" sz="2800" b="1" dirty="0"/>
              <a:t>  année 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5B07E573-1756-63DE-E79D-FD1AE12411D8}"/>
              </a:ext>
            </a:extLst>
          </p:cNvPr>
          <p:cNvSpPr/>
          <p:nvPr/>
        </p:nvSpPr>
        <p:spPr>
          <a:xfrm>
            <a:off x="688368" y="2894913"/>
            <a:ext cx="3060000" cy="900000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/>
              <a:t>CAP (Certificat d’Aptitude Professionnel)</a:t>
            </a:r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BF3A0578-71B1-0DF0-DD4F-8020EB06DC2C}"/>
              </a:ext>
            </a:extLst>
          </p:cNvPr>
          <p:cNvSpPr/>
          <p:nvPr/>
        </p:nvSpPr>
        <p:spPr>
          <a:xfrm>
            <a:off x="8095680" y="5302491"/>
            <a:ext cx="3060000" cy="9000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2</a:t>
            </a:r>
            <a:r>
              <a:rPr lang="fr-FR" sz="2400" b="1" baseline="30000" dirty="0"/>
              <a:t>nde</a:t>
            </a:r>
            <a:r>
              <a:rPr lang="fr-FR" sz="2400" b="1" dirty="0"/>
              <a:t> professionnelle 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D6D2EA0D-2935-ADFF-EECE-452F88A64DEE}"/>
              </a:ext>
            </a:extLst>
          </p:cNvPr>
          <p:cNvSpPr/>
          <p:nvPr/>
        </p:nvSpPr>
        <p:spPr>
          <a:xfrm>
            <a:off x="8095680" y="4098702"/>
            <a:ext cx="3060000" cy="9000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1</a:t>
            </a:r>
            <a:r>
              <a:rPr lang="fr-FR" sz="2400" b="1" baseline="30000" dirty="0"/>
              <a:t>ère</a:t>
            </a:r>
            <a:r>
              <a:rPr lang="fr-FR" sz="2400" b="1" dirty="0"/>
              <a:t>  professionnelle </a:t>
            </a:r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B79C2A98-5DA2-EE0B-5929-BA92AB1573A9}"/>
              </a:ext>
            </a:extLst>
          </p:cNvPr>
          <p:cNvSpPr/>
          <p:nvPr/>
        </p:nvSpPr>
        <p:spPr>
          <a:xfrm>
            <a:off x="8095680" y="2894913"/>
            <a:ext cx="3060000" cy="9000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err="1"/>
              <a:t>Tle</a:t>
            </a:r>
            <a:r>
              <a:rPr lang="fr-FR" sz="2400" b="1" dirty="0"/>
              <a:t> professionnelle 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C2FE61EB-0524-5DDD-2B37-54E40259A2BE}"/>
              </a:ext>
            </a:extLst>
          </p:cNvPr>
          <p:cNvSpPr/>
          <p:nvPr/>
        </p:nvSpPr>
        <p:spPr>
          <a:xfrm>
            <a:off x="8095680" y="1737360"/>
            <a:ext cx="3060000" cy="900000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Baccalauréat professionnel  </a:t>
            </a:r>
          </a:p>
        </p:txBody>
      </p:sp>
      <p:sp>
        <p:nvSpPr>
          <p:cNvPr id="12" name="Flèche : haut 11">
            <a:extLst>
              <a:ext uri="{FF2B5EF4-FFF2-40B4-BE49-F238E27FC236}">
                <a16:creationId xmlns:a16="http://schemas.microsoft.com/office/drawing/2014/main" id="{F1A983D1-FEA0-F4AB-9904-13CCC9A515F9}"/>
              </a:ext>
            </a:extLst>
          </p:cNvPr>
          <p:cNvSpPr/>
          <p:nvPr/>
        </p:nvSpPr>
        <p:spPr>
          <a:xfrm>
            <a:off x="1931542" y="4859676"/>
            <a:ext cx="452062" cy="606176"/>
          </a:xfrm>
          <a:prstGeom prst="upArrow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Flèche : haut 12">
            <a:extLst>
              <a:ext uri="{FF2B5EF4-FFF2-40B4-BE49-F238E27FC236}">
                <a16:creationId xmlns:a16="http://schemas.microsoft.com/office/drawing/2014/main" id="{7C941B52-EB70-E35D-E235-3F8F1BEE1C87}"/>
              </a:ext>
            </a:extLst>
          </p:cNvPr>
          <p:cNvSpPr/>
          <p:nvPr/>
        </p:nvSpPr>
        <p:spPr>
          <a:xfrm>
            <a:off x="1931542" y="3569925"/>
            <a:ext cx="452062" cy="606176"/>
          </a:xfrm>
          <a:prstGeom prst="upArrow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Flèche : haut 14">
            <a:extLst>
              <a:ext uri="{FF2B5EF4-FFF2-40B4-BE49-F238E27FC236}">
                <a16:creationId xmlns:a16="http://schemas.microsoft.com/office/drawing/2014/main" id="{ECA8C5D0-E970-D3EB-0179-52BD9019FDF8}"/>
              </a:ext>
            </a:extLst>
          </p:cNvPr>
          <p:cNvSpPr/>
          <p:nvPr/>
        </p:nvSpPr>
        <p:spPr>
          <a:xfrm>
            <a:off x="9399649" y="4847509"/>
            <a:ext cx="452062" cy="606176"/>
          </a:xfrm>
          <a:prstGeom prst="upArrow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Flèche : haut 15">
            <a:extLst>
              <a:ext uri="{FF2B5EF4-FFF2-40B4-BE49-F238E27FC236}">
                <a16:creationId xmlns:a16="http://schemas.microsoft.com/office/drawing/2014/main" id="{D52412A0-7D3F-BDDC-24FC-A715E91B477E}"/>
              </a:ext>
            </a:extLst>
          </p:cNvPr>
          <p:cNvSpPr/>
          <p:nvPr/>
        </p:nvSpPr>
        <p:spPr>
          <a:xfrm>
            <a:off x="9399649" y="3643720"/>
            <a:ext cx="452062" cy="606176"/>
          </a:xfrm>
          <a:prstGeom prst="upArrow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Flèche : haut 16">
            <a:extLst>
              <a:ext uri="{FF2B5EF4-FFF2-40B4-BE49-F238E27FC236}">
                <a16:creationId xmlns:a16="http://schemas.microsoft.com/office/drawing/2014/main" id="{8AF22937-796C-CCEC-D907-492E92A89035}"/>
              </a:ext>
            </a:extLst>
          </p:cNvPr>
          <p:cNvSpPr/>
          <p:nvPr/>
        </p:nvSpPr>
        <p:spPr>
          <a:xfrm>
            <a:off x="9428253" y="2487193"/>
            <a:ext cx="452062" cy="606176"/>
          </a:xfrm>
          <a:prstGeom prst="upArrow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 : coins arrondis 17">
            <a:extLst>
              <a:ext uri="{FF2B5EF4-FFF2-40B4-BE49-F238E27FC236}">
                <a16:creationId xmlns:a16="http://schemas.microsoft.com/office/drawing/2014/main" id="{762B724D-2D94-4527-68E9-71157C19B71B}"/>
              </a:ext>
            </a:extLst>
          </p:cNvPr>
          <p:cNvSpPr/>
          <p:nvPr/>
        </p:nvSpPr>
        <p:spPr>
          <a:xfrm>
            <a:off x="4319255" y="2338568"/>
            <a:ext cx="3205537" cy="311204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800" dirty="0"/>
              <a:t>Dans les deux cas, un </a:t>
            </a:r>
            <a:r>
              <a:rPr lang="fr-FR" sz="2800" b="1" dirty="0"/>
              <a:t>test de positionnement </a:t>
            </a:r>
            <a:r>
              <a:rPr lang="fr-FR" sz="2800" dirty="0"/>
              <a:t>et un accompagnement pour </a:t>
            </a:r>
            <a:r>
              <a:rPr lang="fr-FR" sz="2800" b="1" dirty="0"/>
              <a:t>l'orientation</a:t>
            </a: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F312FD01-61A9-4254-2BD7-0DB7F63433A9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05" y="205019"/>
            <a:ext cx="1255848" cy="1255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28331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7D316F8-FDB4-AA4A-DF1C-0F3B8EF13E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dirty="0">
                <a:solidFill>
                  <a:schemeClr val="tx1"/>
                </a:solidFill>
              </a:rPr>
              <a:t>La voie professionnelle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EFAEC52-C38A-B5DB-9E8D-6C2D728BA2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fr-FR" sz="3600" b="1" dirty="0">
                <a:solidFill>
                  <a:schemeClr val="tx1"/>
                </a:solidFill>
              </a:rPr>
              <a:t>En 2</a:t>
            </a:r>
            <a:r>
              <a:rPr lang="fr-FR" sz="3600" b="1" baseline="30000" dirty="0">
                <a:solidFill>
                  <a:schemeClr val="tx1"/>
                </a:solidFill>
              </a:rPr>
              <a:t>nde </a:t>
            </a:r>
            <a:r>
              <a:rPr lang="fr-FR" sz="3600" b="1" dirty="0">
                <a:solidFill>
                  <a:schemeClr val="tx1"/>
                </a:solidFill>
              </a:rPr>
              <a:t>:  choix d'une « famille de métiers » 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FR" sz="3600" b="1" dirty="0">
                <a:solidFill>
                  <a:schemeClr val="tx1"/>
                </a:solidFill>
              </a:rPr>
              <a:t> Possibilité de faire ses études en alternance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FR" sz="3600" b="1" u="sng" dirty="0">
                <a:solidFill>
                  <a:schemeClr val="tx1"/>
                </a:solidFill>
              </a:rPr>
              <a:t>Production d’un </a:t>
            </a:r>
            <a:r>
              <a:rPr lang="fr-FR" sz="3600" b="1" u="sng" dirty="0">
                <a:solidFill>
                  <a:schemeClr val="accent2">
                    <a:lumMod val="75000"/>
                  </a:schemeClr>
                </a:solidFill>
              </a:rPr>
              <a:t>« chef d'œuvre </a:t>
            </a:r>
            <a:r>
              <a:rPr lang="fr-FR" sz="3600" b="1" dirty="0">
                <a:solidFill>
                  <a:schemeClr val="accent2">
                    <a:lumMod val="75000"/>
                  </a:schemeClr>
                </a:solidFill>
              </a:rPr>
              <a:t>» </a:t>
            </a:r>
            <a:r>
              <a:rPr lang="fr-FR" sz="3600" b="1" dirty="0"/>
              <a:t>:</a:t>
            </a:r>
          </a:p>
          <a:p>
            <a:pPr lvl="2">
              <a:buFont typeface="Arial" panose="020B0604020202020204" pitchFamily="34" charset="0"/>
              <a:buChar char="•"/>
              <a:defRPr/>
            </a:pPr>
            <a:r>
              <a:rPr lang="fr-FR" sz="2400" dirty="0">
                <a:solidFill>
                  <a:schemeClr val="tx1"/>
                </a:solidFill>
              </a:rPr>
              <a:t>Il témoignera « de l'acquisition des savoirs et des gestes propres à un métier ». </a:t>
            </a:r>
          </a:p>
          <a:p>
            <a:pPr lvl="2">
              <a:buFont typeface="Arial" panose="020B0604020202020204" pitchFamily="34" charset="0"/>
              <a:buChar char="•"/>
              <a:defRPr/>
            </a:pPr>
            <a:r>
              <a:rPr lang="fr-FR" sz="2400" dirty="0">
                <a:solidFill>
                  <a:schemeClr val="tx1"/>
                </a:solidFill>
              </a:rPr>
              <a:t>Effectué </a:t>
            </a:r>
            <a:r>
              <a:rPr lang="fr-FR" sz="2400" b="1" dirty="0">
                <a:solidFill>
                  <a:schemeClr val="tx1"/>
                </a:solidFill>
              </a:rPr>
              <a:t>seul</a:t>
            </a:r>
            <a:r>
              <a:rPr lang="fr-FR" sz="2400" dirty="0">
                <a:solidFill>
                  <a:schemeClr val="tx1"/>
                </a:solidFill>
              </a:rPr>
              <a:t> ou en </a:t>
            </a:r>
            <a:r>
              <a:rPr lang="fr-FR" sz="2400" b="1" dirty="0">
                <a:solidFill>
                  <a:schemeClr val="tx1"/>
                </a:solidFill>
              </a:rPr>
              <a:t>groupe,</a:t>
            </a:r>
            <a:r>
              <a:rPr lang="fr-FR" sz="2400" dirty="0">
                <a:solidFill>
                  <a:schemeClr val="tx1"/>
                </a:solidFill>
              </a:rPr>
              <a:t> il sera présenté, à l'</a:t>
            </a:r>
            <a:r>
              <a:rPr lang="fr-FR" sz="2400" b="1" dirty="0">
                <a:solidFill>
                  <a:schemeClr val="tx1"/>
                </a:solidFill>
              </a:rPr>
              <a:t>oral</a:t>
            </a:r>
            <a:r>
              <a:rPr lang="fr-FR" sz="2400" dirty="0">
                <a:solidFill>
                  <a:schemeClr val="tx1"/>
                </a:solidFill>
              </a:rPr>
              <a:t>, en terminale face à un </a:t>
            </a:r>
            <a:r>
              <a:rPr lang="fr-FR" sz="2400" b="1" dirty="0">
                <a:solidFill>
                  <a:schemeClr val="tx1"/>
                </a:solidFill>
              </a:rPr>
              <a:t>jury</a:t>
            </a:r>
            <a:r>
              <a:rPr lang="fr-FR" sz="2400" dirty="0">
                <a:solidFill>
                  <a:schemeClr val="tx1"/>
                </a:solidFill>
              </a:rPr>
              <a:t> et comptera pour le </a:t>
            </a:r>
            <a:r>
              <a:rPr lang="fr-FR" sz="2400" b="1" dirty="0">
                <a:solidFill>
                  <a:schemeClr val="tx1"/>
                </a:solidFill>
              </a:rPr>
              <a:t>bac</a:t>
            </a:r>
            <a:r>
              <a:rPr lang="fr-FR" sz="2400" dirty="0">
                <a:solidFill>
                  <a:schemeClr val="tx1"/>
                </a:solidFill>
              </a:rPr>
              <a:t>.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312FD01-61A9-4254-2BD7-0DB7F63433A9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05" y="205019"/>
            <a:ext cx="1255848" cy="1255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68906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2F26FFC4-C3AB-2B6B-C620-46E2B1922C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770562"/>
            <a:ext cx="10058400" cy="966798"/>
          </a:xfrm>
        </p:spPr>
        <p:txBody>
          <a:bodyPr>
            <a:normAutofit/>
          </a:bodyPr>
          <a:lstStyle/>
          <a:p>
            <a:pPr algn="ctr"/>
            <a:r>
              <a:rPr lang="fr-FR" sz="4000" b="1" dirty="0">
                <a:solidFill>
                  <a:schemeClr val="tx1"/>
                </a:solidFill>
              </a:rPr>
              <a:t>2 statuts pour se former , un diplôme identique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60CA897E-2603-C25E-8ACD-23992A933541}"/>
              </a:ext>
            </a:extLst>
          </p:cNvPr>
          <p:cNvSpPr txBox="1">
            <a:spLocks noGrp="1" noChangeArrowheads="1"/>
          </p:cNvSpPr>
          <p:nvPr>
            <p:ph sz="half" idx="1"/>
          </p:nvPr>
        </p:nvSpPr>
        <p:spPr bwMode="auto">
          <a:xfrm>
            <a:off x="1436327" y="2299351"/>
            <a:ext cx="3844907" cy="285930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normAutofit fontScale="85000" lnSpcReduction="10000"/>
          </a:bodyPr>
          <a:lstStyle/>
          <a:p>
            <a:pPr marL="0" indent="0" algn="ctr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None/>
              <a:defRPr/>
            </a:pPr>
            <a:r>
              <a:rPr lang="fr-FR" sz="4000" b="1" dirty="0">
                <a:solidFill>
                  <a:schemeClr val="tx1"/>
                </a:solidFill>
                <a:latin typeface="Calibri" panose="020F0502020204030204" pitchFamily="34" charset="0"/>
              </a:rPr>
              <a:t>Statut scolaire</a:t>
            </a:r>
          </a:p>
          <a:p>
            <a:pPr algn="ctr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FontTx/>
              <a:buChar char="•"/>
              <a:defRPr/>
            </a:pPr>
            <a:endParaRPr lang="fr-FR" sz="1600" b="1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800100" lvl="1" indent="-34290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r-FR" sz="2400" kern="0" dirty="0">
                <a:solidFill>
                  <a:schemeClr val="tx1"/>
                </a:solidFill>
                <a:latin typeface="Calibri" panose="020F0502020204030204" pitchFamily="34" charset="0"/>
                <a:cs typeface="+mn-cs"/>
              </a:rPr>
              <a:t>Formation en lycée professionnel</a:t>
            </a:r>
          </a:p>
          <a:p>
            <a:pPr marL="800100" lvl="1" indent="-34290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r-FR" sz="2400" kern="0" dirty="0">
                <a:solidFill>
                  <a:schemeClr val="tx1"/>
                </a:solidFill>
                <a:latin typeface="Calibri" panose="020F0502020204030204" pitchFamily="34" charset="0"/>
                <a:cs typeface="+mn-cs"/>
              </a:rPr>
              <a:t>Stages en entreprise </a:t>
            </a:r>
            <a:br>
              <a:rPr lang="fr-FR" sz="2400" kern="0" dirty="0">
                <a:solidFill>
                  <a:schemeClr val="tx1"/>
                </a:solidFill>
                <a:latin typeface="Calibri" panose="020F0502020204030204" pitchFamily="34" charset="0"/>
                <a:cs typeface="+mn-cs"/>
              </a:rPr>
            </a:br>
            <a:r>
              <a:rPr lang="fr-FR" sz="2400" kern="0" dirty="0">
                <a:solidFill>
                  <a:schemeClr val="tx1"/>
                </a:solidFill>
                <a:latin typeface="Calibri" panose="020F0502020204030204" pitchFamily="34" charset="0"/>
                <a:cs typeface="+mn-cs"/>
              </a:rPr>
              <a:t>16 à 22 semaines</a:t>
            </a:r>
          </a:p>
          <a:p>
            <a:pPr marL="800100" lvl="1" indent="-34290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r-FR" sz="2400" kern="0" dirty="0">
                <a:solidFill>
                  <a:schemeClr val="tx1"/>
                </a:solidFill>
                <a:latin typeface="Calibri" panose="020F0502020204030204" pitchFamily="34" charset="0"/>
                <a:cs typeface="+mn-cs"/>
              </a:rPr>
              <a:t>Vacances scolaires…</a:t>
            </a:r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B4E0981E-FF60-7AC1-33BF-817F0D22EAA0}"/>
              </a:ext>
            </a:extLst>
          </p:cNvPr>
          <p:cNvSpPr txBox="1">
            <a:spLocks noGrp="1" noChangeArrowheads="1"/>
          </p:cNvSpPr>
          <p:nvPr>
            <p:ph sz="half" idx="2"/>
          </p:nvPr>
        </p:nvSpPr>
        <p:spPr bwMode="auto">
          <a:xfrm>
            <a:off x="6441898" y="2299352"/>
            <a:ext cx="3844800" cy="285930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normAutofit fontScale="85000" lnSpcReduction="10000"/>
          </a:bodyPr>
          <a:lstStyle/>
          <a:p>
            <a:pPr marL="0" indent="0" algn="ctr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None/>
              <a:defRPr/>
            </a:pPr>
            <a:r>
              <a:rPr lang="fr-FR" sz="4000" dirty="0">
                <a:hlinkClick r:id="rId2" action="ppaction://hlinkpres?slideindex=1&amp;slidetitle="/>
              </a:rPr>
              <a:t>Alternance </a:t>
            </a:r>
            <a:endParaRPr lang="fr-FR" sz="4000" b="1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800100" lvl="1" indent="-34290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r-FR" sz="2400" kern="0" dirty="0">
                <a:solidFill>
                  <a:schemeClr val="tx1"/>
                </a:solidFill>
                <a:latin typeface="Calibri" panose="020F0502020204030204" pitchFamily="34" charset="0"/>
                <a:cs typeface="+mn-cs"/>
              </a:rPr>
              <a:t>Formation en entreprise et en centre de formation pour apprentis </a:t>
            </a:r>
          </a:p>
          <a:p>
            <a:pPr marL="800100" lvl="1" indent="-34290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r-FR" sz="2400" kern="0" dirty="0">
                <a:solidFill>
                  <a:schemeClr val="tx1"/>
                </a:solidFill>
                <a:latin typeface="Calibri" panose="020F0502020204030204" pitchFamily="34" charset="0"/>
                <a:cs typeface="+mn-cs"/>
              </a:rPr>
              <a:t>1/3 temps en cours et 2/3 formation en entreprise</a:t>
            </a:r>
          </a:p>
          <a:p>
            <a:pPr marL="800100" lvl="1" indent="-34290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r-FR" sz="2400" kern="0" dirty="0">
                <a:solidFill>
                  <a:schemeClr val="tx1"/>
                </a:solidFill>
                <a:latin typeface="Calibri" panose="020F0502020204030204" pitchFamily="34" charset="0"/>
                <a:cs typeface="+mn-cs"/>
              </a:rPr>
              <a:t>Rémunération de l’apprenti</a:t>
            </a:r>
          </a:p>
          <a:p>
            <a:pPr marL="800100" lvl="1" indent="-34290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r-FR" sz="2400" kern="0" dirty="0">
                <a:solidFill>
                  <a:schemeClr val="tx1"/>
                </a:solidFill>
                <a:latin typeface="Calibri" panose="020F0502020204030204" pitchFamily="34" charset="0"/>
              </a:rPr>
              <a:t>5 semaines de congés payés</a:t>
            </a:r>
            <a:endParaRPr lang="fr-FR" sz="2400" kern="0" dirty="0">
              <a:solidFill>
                <a:schemeClr val="tx1"/>
              </a:solidFill>
              <a:latin typeface="Calibri" panose="020F0502020204030204" pitchFamily="34" charset="0"/>
              <a:cs typeface="+mn-cs"/>
            </a:endParaRPr>
          </a:p>
        </p:txBody>
      </p: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8D43EBDB-0E75-A4E9-4AB0-83C258DC14DF}"/>
              </a:ext>
            </a:extLst>
          </p:cNvPr>
          <p:cNvSpPr/>
          <p:nvPr/>
        </p:nvSpPr>
        <p:spPr>
          <a:xfrm>
            <a:off x="1585303" y="5414987"/>
            <a:ext cx="9082354" cy="611312"/>
          </a:xfrm>
          <a:prstGeom prst="round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800" dirty="0"/>
              <a:t>CAP, BAC Pro, BUT, BTS, diplôme d’ingénieur…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F312FD01-61A9-4254-2BD7-0DB7F63433A9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05" y="205019"/>
            <a:ext cx="1255848" cy="1255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658645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DA52D0D5-50A8-7E9A-CC05-D810FA2599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7052" y="298417"/>
            <a:ext cx="4880224" cy="6309874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F312FD01-61A9-4254-2BD7-0DB7F63433A9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05" y="205019"/>
            <a:ext cx="1255848" cy="1255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863669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247650"/>
            <a:ext cx="9753600" cy="5995208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F312FD01-61A9-4254-2BD7-0DB7F63433A9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05" y="205019"/>
            <a:ext cx="1255848" cy="1255848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10415847" y="2211185"/>
            <a:ext cx="1454728" cy="64633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FR" b="1" dirty="0"/>
              <a:t>BTS</a:t>
            </a:r>
            <a:r>
              <a:rPr lang="fr-FR" dirty="0"/>
              <a:t> réservés au </a:t>
            </a:r>
            <a:r>
              <a:rPr lang="fr-FR" b="1" dirty="0"/>
              <a:t>bac pro</a:t>
            </a:r>
          </a:p>
        </p:txBody>
      </p:sp>
      <p:pic>
        <p:nvPicPr>
          <p:cNvPr id="5" name="Picture 3" descr="Afficher l'image d'origine">
            <a:extLst>
              <a:ext uri="{FF2B5EF4-FFF2-40B4-BE49-F238E27FC236}">
                <a16:creationId xmlns:a16="http://schemas.microsoft.com/office/drawing/2014/main" id="{8D3EFDB8-6EBC-0345-EAA3-DF144F66C9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58057" y="2378240"/>
            <a:ext cx="374662" cy="31221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3312098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455C80A-5AA9-0EC9-CF24-4BE234DCCC7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071955" y="277064"/>
            <a:ext cx="8048090" cy="1274334"/>
          </a:xfrm>
        </p:spPr>
        <p:txBody>
          <a:bodyPr>
            <a:normAutofit fontScale="90000"/>
          </a:bodyPr>
          <a:lstStyle/>
          <a:p>
            <a:r>
              <a:rPr lang="fr-FR" b="1" dirty="0">
                <a:solidFill>
                  <a:schemeClr val="tx1"/>
                </a:solidFill>
              </a:rPr>
              <a:t>Exemples de familles de métiers</a:t>
            </a:r>
            <a:r>
              <a:rPr lang="fr-FR" dirty="0"/>
              <a:t/>
            </a:r>
            <a:br>
              <a:rPr lang="fr-FR" dirty="0"/>
            </a:br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A531252F-62D7-3E8F-F8BB-D7A34D0F9388}"/>
              </a:ext>
            </a:extLst>
          </p:cNvPr>
          <p:cNvSpPr txBox="1"/>
          <p:nvPr/>
        </p:nvSpPr>
        <p:spPr>
          <a:xfrm>
            <a:off x="1808532" y="1239717"/>
            <a:ext cx="112399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b="1" u="sng" dirty="0"/>
              <a:t>En 2</a:t>
            </a:r>
            <a:r>
              <a:rPr lang="fr-FR" sz="2000" b="1" u="sng" baseline="30000" dirty="0"/>
              <a:t>nde </a:t>
            </a:r>
            <a:r>
              <a:rPr lang="fr-FR" sz="2000" b="1" baseline="30000" dirty="0"/>
              <a:t> </a:t>
            </a:r>
            <a:r>
              <a:rPr lang="fr-FR" sz="2000" dirty="0"/>
              <a:t>: choix d’une famille de métier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b="1" dirty="0"/>
              <a:t>Une famille de métiers </a:t>
            </a:r>
            <a:r>
              <a:rPr lang="fr-FR" sz="2000" dirty="0"/>
              <a:t>peut regrouper entre </a:t>
            </a:r>
            <a:r>
              <a:rPr lang="fr-FR" sz="2000" b="1" dirty="0"/>
              <a:t>2 et 10 spécialités </a:t>
            </a:r>
            <a:r>
              <a:rPr lang="fr-FR" sz="2000" dirty="0"/>
              <a:t>de bac professionnel.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b="1" dirty="0"/>
              <a:t>14</a:t>
            </a:r>
            <a:r>
              <a:rPr lang="fr-FR" sz="2000" dirty="0"/>
              <a:t> familles de métiers mais certains bacs professionnels ne sont pas regroupés en familles.</a:t>
            </a:r>
          </a:p>
          <a:p>
            <a:endParaRPr lang="fr-FR" sz="2000" dirty="0"/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A1C40CBC-8FCB-D554-69A1-25D2FB73BE17}"/>
              </a:ext>
            </a:extLst>
          </p:cNvPr>
          <p:cNvSpPr/>
          <p:nvPr/>
        </p:nvSpPr>
        <p:spPr>
          <a:xfrm>
            <a:off x="297095" y="2504967"/>
            <a:ext cx="3873357" cy="2285999"/>
          </a:xfrm>
          <a:prstGeom prst="roundRect">
            <a:avLst/>
          </a:prstGeom>
          <a:ln w="381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endParaRPr lang="fr-FR" sz="2000" b="1" dirty="0"/>
          </a:p>
          <a:p>
            <a:r>
              <a:rPr lang="fr-FR" sz="2000" b="1" dirty="0"/>
              <a:t>Métiers de la Beauté et du Bien -être</a:t>
            </a:r>
          </a:p>
          <a:p>
            <a:r>
              <a:rPr lang="fr-FR" sz="2000" dirty="0">
                <a:sym typeface="Wingdings 3" panose="05040102010807070707" pitchFamily="18" charset="2"/>
              </a:rPr>
              <a:t></a:t>
            </a:r>
            <a:r>
              <a:rPr lang="fr-FR" sz="2000" dirty="0"/>
              <a:t>esthétique, cosmétique, parfumerie et métiers de la coiffure</a:t>
            </a:r>
          </a:p>
          <a:p>
            <a:pPr algn="ctr"/>
            <a:endParaRPr lang="fr-FR" sz="2400" dirty="0"/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EFA43670-B0AB-E916-68CC-A7FB70196551}"/>
              </a:ext>
            </a:extLst>
          </p:cNvPr>
          <p:cNvSpPr/>
          <p:nvPr/>
        </p:nvSpPr>
        <p:spPr>
          <a:xfrm>
            <a:off x="8178228" y="2504969"/>
            <a:ext cx="3655889" cy="2919785"/>
          </a:xfrm>
          <a:prstGeom prst="roundRect">
            <a:avLst/>
          </a:prstGeom>
          <a:ln w="381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r-FR" sz="2000" b="1" dirty="0"/>
              <a:t>Métiers du conseil –vente</a:t>
            </a:r>
          </a:p>
          <a:p>
            <a:r>
              <a:rPr lang="fr-FR" sz="2000" dirty="0">
                <a:sym typeface="Wingdings 3" panose="05040102010807070707" pitchFamily="18" charset="2"/>
              </a:rPr>
              <a:t></a:t>
            </a:r>
            <a:r>
              <a:rPr lang="fr-FR" sz="2000" dirty="0"/>
              <a:t>technicien conseil-vente en alimentation, technicien conseil vente en animalerie, technicien conseil-vente univers de la jardinerie…</a:t>
            </a:r>
          </a:p>
          <a:p>
            <a:pPr algn="ctr"/>
            <a:endParaRPr lang="fr-FR" sz="2400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18C657C4-BB29-85AE-7EEA-59611CE23B6F}"/>
              </a:ext>
            </a:extLst>
          </p:cNvPr>
          <p:cNvSpPr/>
          <p:nvPr/>
        </p:nvSpPr>
        <p:spPr>
          <a:xfrm>
            <a:off x="4405473" y="2504967"/>
            <a:ext cx="3537733" cy="2285999"/>
          </a:xfrm>
          <a:prstGeom prst="roundRect">
            <a:avLst/>
          </a:prstGeom>
          <a:ln w="381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r-FR" sz="2000" b="1" dirty="0"/>
              <a:t>Métiers de l’Hôtellerie et de la restauration</a:t>
            </a:r>
          </a:p>
          <a:p>
            <a:r>
              <a:rPr lang="fr-FR" sz="2000" b="1" dirty="0">
                <a:sym typeface="Wingdings 3" panose="05040102010807070707" pitchFamily="18" charset="2"/>
              </a:rPr>
              <a:t> </a:t>
            </a:r>
            <a:r>
              <a:rPr lang="fr-FR" sz="2000" dirty="0"/>
              <a:t>cuisine, commercialisation et services en restauration</a:t>
            </a:r>
          </a:p>
          <a:p>
            <a:pPr algn="ctr"/>
            <a:endParaRPr lang="fr-FR" sz="2400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312FD01-61A9-4254-2BD7-0DB7F63433A9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05" y="205019"/>
            <a:ext cx="1255848" cy="1255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5774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6BFF57D-6D7C-0942-844A-89AD5B1502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666747"/>
            <a:ext cx="10058400" cy="874377"/>
          </a:xfrm>
        </p:spPr>
        <p:txBody>
          <a:bodyPr/>
          <a:lstStyle/>
          <a:p>
            <a:pPr algn="ctr"/>
            <a:r>
              <a:rPr lang="fr-FR" b="1" dirty="0">
                <a:solidFill>
                  <a:schemeClr val="tx1"/>
                </a:solidFill>
              </a:rPr>
              <a:t>La Seconde Générale </a:t>
            </a:r>
            <a:r>
              <a:rPr lang="fr-FR" b="1" u="sng" dirty="0">
                <a:solidFill>
                  <a:schemeClr val="tx1"/>
                </a:solidFill>
              </a:rPr>
              <a:t>et</a:t>
            </a:r>
            <a:r>
              <a:rPr lang="fr-FR" b="1" dirty="0">
                <a:solidFill>
                  <a:schemeClr val="tx1"/>
                </a:solidFill>
              </a:rPr>
              <a:t> Technologique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2ADC401-D631-CEEF-7C79-811730CC87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2020395"/>
            <a:ext cx="10058400" cy="4023360"/>
          </a:xfrm>
        </p:spPr>
        <p:txBody>
          <a:bodyPr>
            <a:normAutofit fontScale="925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fr-FR" sz="3200" dirty="0">
                <a:solidFill>
                  <a:schemeClr val="tx1"/>
                </a:solidFill>
              </a:rPr>
              <a:t> Un test de positionnement en début de 2</a:t>
            </a:r>
            <a:r>
              <a:rPr lang="fr-FR" sz="3200" baseline="30000" dirty="0">
                <a:solidFill>
                  <a:schemeClr val="tx1"/>
                </a:solidFill>
              </a:rPr>
              <a:t>nde</a:t>
            </a:r>
            <a:r>
              <a:rPr lang="fr-FR" sz="3200" dirty="0">
                <a:solidFill>
                  <a:schemeClr val="tx1"/>
                </a:solidFill>
              </a:rPr>
              <a:t> (Français et Maths) 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sz="3200" dirty="0">
                <a:solidFill>
                  <a:schemeClr val="tx1"/>
                </a:solidFill>
              </a:rPr>
              <a:t> Approfondissement des matières </a:t>
            </a:r>
            <a:r>
              <a:rPr lang="fr-FR" sz="3200" b="1" u="sng" dirty="0">
                <a:solidFill>
                  <a:schemeClr val="tx1"/>
                </a:solidFill>
              </a:rPr>
              <a:t>théoriques</a:t>
            </a:r>
            <a:r>
              <a:rPr lang="fr-FR" sz="3200" dirty="0">
                <a:solidFill>
                  <a:schemeClr val="tx1"/>
                </a:solidFill>
              </a:rPr>
              <a:t> travaillées au collège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sz="3200" dirty="0">
                <a:solidFill>
                  <a:schemeClr val="tx1"/>
                </a:solidFill>
              </a:rPr>
              <a:t> 2 nouvelles matières :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fr-FR" sz="2000" b="1" dirty="0">
                <a:solidFill>
                  <a:schemeClr val="tx1"/>
                </a:solidFill>
              </a:rPr>
              <a:t>SNT</a:t>
            </a:r>
            <a:r>
              <a:rPr lang="fr-FR" sz="2000" dirty="0">
                <a:solidFill>
                  <a:schemeClr val="tx1"/>
                </a:solidFill>
              </a:rPr>
              <a:t> (Sciences Numériques et Technologiques)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fr-FR" sz="2000" b="1" dirty="0">
                <a:solidFill>
                  <a:schemeClr val="tx1"/>
                </a:solidFill>
              </a:rPr>
              <a:t>SES</a:t>
            </a:r>
            <a:r>
              <a:rPr lang="fr-FR" sz="2000" dirty="0">
                <a:solidFill>
                  <a:schemeClr val="tx1"/>
                </a:solidFill>
              </a:rPr>
              <a:t> (Sciences Economiques et Sociales)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sz="3200" dirty="0">
                <a:solidFill>
                  <a:schemeClr val="tx1"/>
                </a:solidFill>
              </a:rPr>
              <a:t> Accompagnements personnalisés 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fr-FR" sz="2000" dirty="0">
                <a:solidFill>
                  <a:schemeClr val="tx1"/>
                </a:solidFill>
              </a:rPr>
              <a:t>pour consolider l’expression écrite et orale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fr-FR" sz="2000" dirty="0">
                <a:solidFill>
                  <a:schemeClr val="tx1"/>
                </a:solidFill>
              </a:rPr>
              <a:t>Pour choisir ses enseignements de spécialité en 1</a:t>
            </a:r>
            <a:r>
              <a:rPr lang="fr-FR" sz="2000" baseline="30000" dirty="0">
                <a:solidFill>
                  <a:schemeClr val="tx1"/>
                </a:solidFill>
              </a:rPr>
              <a:t>ère</a:t>
            </a:r>
            <a:r>
              <a:rPr lang="fr-FR" sz="2000" dirty="0">
                <a:solidFill>
                  <a:schemeClr val="tx1"/>
                </a:solidFill>
              </a:rPr>
              <a:t> et construire un projet d’orientation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sz="3200" dirty="0">
                <a:solidFill>
                  <a:schemeClr val="tx1"/>
                </a:solidFill>
              </a:rPr>
              <a:t> Possibilité de prendre une option 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312FD01-61A9-4254-2BD7-0DB7F63433A9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05" y="205019"/>
            <a:ext cx="1255848" cy="1255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993992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9254843E-8346-72D1-132F-B53E53A65D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9119" y="493160"/>
            <a:ext cx="9209569" cy="5437288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F312FD01-61A9-4254-2BD7-0DB7F63433A9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05" y="205019"/>
            <a:ext cx="1255848" cy="1255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992267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1EE97C5C-EE83-81EB-366C-2CD0943533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5798" y="584529"/>
            <a:ext cx="6914508" cy="5417912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3A37C18C-B86B-1545-5FB2-ED8C86D3FE97}"/>
              </a:ext>
            </a:extLst>
          </p:cNvPr>
          <p:cNvSpPr txBox="1"/>
          <p:nvPr/>
        </p:nvSpPr>
        <p:spPr>
          <a:xfrm>
            <a:off x="8198778" y="421240"/>
            <a:ext cx="3688422" cy="7078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2000" dirty="0"/>
              <a:t>En fonction de ce que propose l’établissement d’accueil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F312FD01-61A9-4254-2BD7-0DB7F63433A9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05" y="205019"/>
            <a:ext cx="1255848" cy="1255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1177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EFF6CF-1F53-A702-C936-67CE021F84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Deux enjeux importants en 3</a:t>
            </a:r>
            <a:r>
              <a:rPr lang="fr-FR" baseline="30000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ème</a:t>
            </a:r>
            <a:r>
              <a:rPr lang="fr-FR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341E73F-9E67-AB9E-8FDC-2D4DE23CED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97439" y="2035447"/>
            <a:ext cx="4937760" cy="736282"/>
          </a:xfrm>
        </p:spPr>
        <p:txBody>
          <a:bodyPr>
            <a:normAutofit lnSpcReduction="10000"/>
          </a:bodyPr>
          <a:lstStyle/>
          <a:p>
            <a:pPr algn="ctr"/>
            <a:r>
              <a:rPr lang="fr-FR" sz="2400" b="1" cap="none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Le Diplôme National du Brevet</a:t>
            </a:r>
            <a:r>
              <a:rPr lang="fr-FR" sz="2400" b="1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(DNB)</a:t>
            </a:r>
          </a:p>
        </p:txBody>
      </p:sp>
      <p:pic>
        <p:nvPicPr>
          <p:cNvPr id="10" name="Espace réservé du contenu 9">
            <a:extLst>
              <a:ext uri="{FF2B5EF4-FFF2-40B4-BE49-F238E27FC236}">
                <a16:creationId xmlns:a16="http://schemas.microsoft.com/office/drawing/2014/main" id="{8CBF0F09-CE3D-EE21-8D34-D703E803CBF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963" y="3069817"/>
            <a:ext cx="4938712" cy="2404291"/>
          </a:xfrm>
        </p:spPr>
      </p:pic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4955A57-CACA-EFD1-CF48-4B90D4E6B3F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2800" b="1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L’o</a:t>
            </a:r>
            <a:r>
              <a:rPr lang="fr-FR" sz="2800" b="1" cap="none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rientation</a:t>
            </a:r>
            <a:endParaRPr lang="fr-FR" sz="2800" b="1" dirty="0">
              <a:solidFill>
                <a:schemeClr val="tx1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pic>
        <p:nvPicPr>
          <p:cNvPr id="12" name="Espace réservé du contenu 11">
            <a:extLst>
              <a:ext uri="{FF2B5EF4-FFF2-40B4-BE49-F238E27FC236}">
                <a16:creationId xmlns:a16="http://schemas.microsoft.com/office/drawing/2014/main" id="{68662E50-147F-A0CE-8CAD-D0083FCFB5CF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670" y="2582863"/>
            <a:ext cx="2828260" cy="3378200"/>
          </a:xfr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312FD01-61A9-4254-2BD7-0DB7F63433A9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05" y="205019"/>
            <a:ext cx="1255848" cy="1255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608608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BFDD976-9B91-E652-DB90-A26821088C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842481"/>
            <a:ext cx="10058400" cy="894879"/>
          </a:xfrm>
        </p:spPr>
        <p:txBody>
          <a:bodyPr/>
          <a:lstStyle/>
          <a:p>
            <a:pPr algn="ctr"/>
            <a:r>
              <a:rPr lang="fr-FR" b="1" dirty="0">
                <a:solidFill>
                  <a:schemeClr val="tx1"/>
                </a:solidFill>
              </a:rPr>
              <a:t>La voie générale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700005E-D30F-32AA-8ACB-438DD37EAE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7905404" cy="3956550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800" b="1" dirty="0" smtClean="0">
                <a:solidFill>
                  <a:schemeClr val="tx1"/>
                </a:solidFill>
              </a:rPr>
              <a:t> 3 </a:t>
            </a:r>
            <a:r>
              <a:rPr lang="fr-FR" sz="2800" b="1" dirty="0">
                <a:solidFill>
                  <a:schemeClr val="tx1"/>
                </a:solidFill>
              </a:rPr>
              <a:t>spécialités </a:t>
            </a:r>
            <a:r>
              <a:rPr lang="fr-FR" sz="2800" dirty="0">
                <a:solidFill>
                  <a:schemeClr val="tx1"/>
                </a:solidFill>
              </a:rPr>
              <a:t>à choisir en 1</a:t>
            </a:r>
            <a:r>
              <a:rPr lang="fr-FR" sz="2800" baseline="30000" dirty="0">
                <a:solidFill>
                  <a:schemeClr val="tx1"/>
                </a:solidFill>
              </a:rPr>
              <a:t>ère</a:t>
            </a:r>
            <a:r>
              <a:rPr lang="fr-FR" sz="2800" dirty="0">
                <a:solidFill>
                  <a:schemeClr val="tx1"/>
                </a:solidFill>
              </a:rPr>
              <a:t> en fonction des </a:t>
            </a:r>
            <a:r>
              <a:rPr lang="fr-FR" sz="2800" b="1" u="sng" dirty="0">
                <a:solidFill>
                  <a:schemeClr val="tx1"/>
                </a:solidFill>
              </a:rPr>
              <a:t>goûts et des projets </a:t>
            </a:r>
            <a:r>
              <a:rPr lang="fr-FR" sz="2800" dirty="0">
                <a:solidFill>
                  <a:schemeClr val="tx1"/>
                </a:solidFill>
              </a:rPr>
              <a:t>de l’élève = à choisir avec </a:t>
            </a:r>
            <a:r>
              <a:rPr lang="fr-FR" sz="2800" dirty="0" smtClean="0">
                <a:solidFill>
                  <a:schemeClr val="tx1"/>
                </a:solidFill>
              </a:rPr>
              <a:t>soin et en fonction des études envisagées en post-bac</a:t>
            </a:r>
            <a:endParaRPr lang="fr-FR" sz="2800" dirty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800" b="1" dirty="0">
                <a:solidFill>
                  <a:schemeClr val="tx1"/>
                </a:solidFill>
              </a:rPr>
              <a:t> Abandon d’une spécialité </a:t>
            </a:r>
            <a:r>
              <a:rPr lang="fr-FR" sz="2800" dirty="0">
                <a:solidFill>
                  <a:schemeClr val="tx1"/>
                </a:solidFill>
              </a:rPr>
              <a:t>en </a:t>
            </a:r>
            <a:r>
              <a:rPr lang="fr-FR" sz="2800" dirty="0" smtClean="0">
                <a:solidFill>
                  <a:schemeClr val="tx1"/>
                </a:solidFill>
              </a:rPr>
              <a:t>Terminale</a:t>
            </a:r>
          </a:p>
          <a:p>
            <a:pPr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800" dirty="0" smtClean="0">
                <a:solidFill>
                  <a:schemeClr val="tx1"/>
                </a:solidFill>
              </a:rPr>
              <a:t> Des </a:t>
            </a:r>
            <a:r>
              <a:rPr lang="fr-FR" sz="2800" b="1" dirty="0">
                <a:solidFill>
                  <a:schemeClr val="tx1"/>
                </a:solidFill>
              </a:rPr>
              <a:t>épreuves terminales </a:t>
            </a:r>
            <a:r>
              <a:rPr lang="fr-FR" sz="2800" dirty="0">
                <a:solidFill>
                  <a:schemeClr val="tx1"/>
                </a:solidFill>
              </a:rPr>
              <a:t>en </a:t>
            </a:r>
            <a:r>
              <a:rPr lang="fr-FR" sz="2800" b="1" dirty="0">
                <a:solidFill>
                  <a:schemeClr val="tx1"/>
                </a:solidFill>
              </a:rPr>
              <a:t>1</a:t>
            </a:r>
            <a:r>
              <a:rPr lang="fr-FR" sz="2800" b="1" baseline="30000" dirty="0">
                <a:solidFill>
                  <a:schemeClr val="tx1"/>
                </a:solidFill>
              </a:rPr>
              <a:t>è</a:t>
            </a:r>
            <a:r>
              <a:rPr lang="fr-FR" sz="2800" baseline="30000" dirty="0">
                <a:solidFill>
                  <a:schemeClr val="tx1"/>
                </a:solidFill>
              </a:rPr>
              <a:t>re</a:t>
            </a:r>
            <a:r>
              <a:rPr lang="fr-FR" sz="2800" dirty="0">
                <a:solidFill>
                  <a:schemeClr val="tx1"/>
                </a:solidFill>
              </a:rPr>
              <a:t> et en </a:t>
            </a:r>
            <a:r>
              <a:rPr lang="fr-FR" sz="2800" b="1" dirty="0">
                <a:solidFill>
                  <a:schemeClr val="tx1"/>
                </a:solidFill>
              </a:rPr>
              <a:t>Terminale</a:t>
            </a:r>
            <a:r>
              <a:rPr lang="fr-FR" sz="2800" dirty="0">
                <a:solidFill>
                  <a:schemeClr val="tx1"/>
                </a:solidFill>
              </a:rPr>
              <a:t>. </a:t>
            </a:r>
            <a:endParaRPr lang="fr-FR" sz="2800" dirty="0" smtClean="0">
              <a:solidFill>
                <a:schemeClr val="tx1"/>
              </a:solidFill>
            </a:endParaRPr>
          </a:p>
          <a:p>
            <a:pPr marL="0" indent="0" algn="just">
              <a:lnSpc>
                <a:spcPct val="150000"/>
              </a:lnSpc>
              <a:buNone/>
            </a:pPr>
            <a:endParaRPr lang="fr-FR" sz="2800" dirty="0" smtClean="0">
              <a:solidFill>
                <a:schemeClr val="tx1"/>
              </a:solidFill>
            </a:endParaRPr>
          </a:p>
          <a:p>
            <a:pPr marL="0" indent="0" algn="just">
              <a:lnSpc>
                <a:spcPct val="150000"/>
              </a:lnSpc>
              <a:buNone/>
            </a:pPr>
            <a:endParaRPr lang="fr-FR" sz="2800" dirty="0" smtClean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fr-FR" sz="2800" dirty="0">
              <a:solidFill>
                <a:schemeClr val="tx1"/>
              </a:solidFill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312FD01-61A9-4254-2BD7-0DB7F63433A9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05" y="205019"/>
            <a:ext cx="1255848" cy="125584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8478980" y="3374967"/>
            <a:ext cx="3358343" cy="19784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fr-FR" dirty="0" smtClean="0"/>
              <a:t>« La baccalauréat général vise la poursuite d’études supérieures, principalement en université ou en classes préparatoires. » (education.gouv.fr)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4171178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65F3A58-3239-A1AB-EA20-4BB29F7FFEE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066800" y="307887"/>
            <a:ext cx="10058400" cy="873125"/>
          </a:xfrm>
        </p:spPr>
        <p:txBody>
          <a:bodyPr/>
          <a:lstStyle/>
          <a:p>
            <a:pPr algn="ctr"/>
            <a:r>
              <a:rPr lang="fr-FR" b="1" dirty="0">
                <a:solidFill>
                  <a:schemeClr val="tx1"/>
                </a:solidFill>
              </a:rPr>
              <a:t>La voie technologique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4E1F38C-22E6-D514-1A20-C61C913E3DB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133925" y="1400016"/>
            <a:ext cx="4235450" cy="4576762"/>
          </a:xfrm>
        </p:spPr>
        <p:txBody>
          <a:bodyPr>
            <a:normAutofit/>
          </a:bodyPr>
          <a:lstStyle/>
          <a:p>
            <a:pPr marL="285750" lvl="1" indent="-285750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Arial" pitchFamily="34" charset="0"/>
              <a:buChar char="•"/>
            </a:pPr>
            <a:endParaRPr lang="fr-FR" sz="2000" b="1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None/>
            </a:pPr>
            <a:r>
              <a:rPr lang="fr-FR" sz="3300" b="1" u="sng" dirty="0">
                <a:solidFill>
                  <a:schemeClr val="tx1"/>
                </a:solidFill>
              </a:rPr>
              <a:t>Les filières classiques</a:t>
            </a:r>
            <a:r>
              <a:rPr lang="fr-FR" sz="3300" b="1" dirty="0">
                <a:solidFill>
                  <a:schemeClr val="tx1"/>
                </a:solidFill>
              </a:rPr>
              <a:t> :</a:t>
            </a:r>
          </a:p>
          <a:p>
            <a:pPr marL="457200" lvl="1" indent="-457200" algn="just">
              <a:spcBef>
                <a:spcPts val="0"/>
              </a:spcBef>
              <a:spcAft>
                <a:spcPts val="0"/>
              </a:spcAft>
              <a:buClr>
                <a:schemeClr val="tx1"/>
              </a:buClr>
            </a:pPr>
            <a:endParaRPr lang="fr-FR" sz="3100" b="1" u="sng" dirty="0">
              <a:solidFill>
                <a:schemeClr val="tx1"/>
              </a:solidFill>
            </a:endParaRPr>
          </a:p>
          <a:p>
            <a:pPr marL="342900" lvl="1" indent="-342900" algn="just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fr-FR" sz="2000" b="1" dirty="0">
                <a:solidFill>
                  <a:schemeClr val="tx1"/>
                </a:solidFill>
              </a:rPr>
              <a:t>ST2S </a:t>
            </a:r>
            <a:r>
              <a:rPr lang="fr-FR" sz="2000" dirty="0">
                <a:solidFill>
                  <a:schemeClr val="tx1"/>
                </a:solidFill>
              </a:rPr>
              <a:t>: Sciences et technologies de la santé et du social</a:t>
            </a:r>
          </a:p>
          <a:p>
            <a:pPr marL="285750" lvl="1" indent="-285750" algn="just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Arial" pitchFamily="34" charset="0"/>
              <a:buChar char="•"/>
            </a:pPr>
            <a:endParaRPr lang="fr-FR" sz="2000" dirty="0">
              <a:solidFill>
                <a:schemeClr val="tx1"/>
              </a:solidFill>
            </a:endParaRPr>
          </a:p>
          <a:p>
            <a:pPr marL="285750" lvl="1" indent="-285750" algn="just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Arial" pitchFamily="34" charset="0"/>
              <a:buChar char="•"/>
            </a:pPr>
            <a:r>
              <a:rPr lang="fr-FR" sz="2000" b="1" dirty="0">
                <a:solidFill>
                  <a:schemeClr val="tx1"/>
                </a:solidFill>
              </a:rPr>
              <a:t>  STL</a:t>
            </a:r>
            <a:r>
              <a:rPr lang="fr-FR" sz="2000" dirty="0">
                <a:solidFill>
                  <a:schemeClr val="tx1"/>
                </a:solidFill>
              </a:rPr>
              <a:t> : Sciences et technologies de laboratoire</a:t>
            </a:r>
          </a:p>
          <a:p>
            <a:pPr marL="342900" lvl="1" indent="-342900" algn="just">
              <a:spcBef>
                <a:spcPts val="0"/>
              </a:spcBef>
              <a:spcAft>
                <a:spcPts val="0"/>
              </a:spcAft>
              <a:buClr>
                <a:schemeClr val="tx1"/>
              </a:buClr>
            </a:pPr>
            <a:endParaRPr lang="fr-FR" sz="2000" dirty="0">
              <a:solidFill>
                <a:schemeClr val="tx1"/>
              </a:solidFill>
            </a:endParaRPr>
          </a:p>
          <a:p>
            <a:pPr marL="342900" lvl="1" indent="-342900" algn="just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fr-FR" sz="2000" b="1" dirty="0">
                <a:solidFill>
                  <a:schemeClr val="tx1"/>
                </a:solidFill>
              </a:rPr>
              <a:t>STI2D</a:t>
            </a:r>
            <a:r>
              <a:rPr lang="fr-FR" sz="2000" dirty="0">
                <a:solidFill>
                  <a:schemeClr val="tx1"/>
                </a:solidFill>
              </a:rPr>
              <a:t> : Sciences et technologies de l’industrie et du développement durable</a:t>
            </a:r>
          </a:p>
          <a:p>
            <a:pPr marL="285750" lvl="1" indent="-285750" algn="just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Arial" pitchFamily="34" charset="0"/>
              <a:buChar char="•"/>
            </a:pPr>
            <a:endParaRPr lang="fr-FR" sz="2000" dirty="0">
              <a:solidFill>
                <a:schemeClr val="tx1"/>
              </a:solidFill>
            </a:endParaRPr>
          </a:p>
          <a:p>
            <a:pPr marL="285750" lvl="1" indent="-285750" algn="just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Arial" pitchFamily="34" charset="0"/>
              <a:buChar char="•"/>
            </a:pPr>
            <a:r>
              <a:rPr lang="fr-FR" sz="2000" b="1" dirty="0">
                <a:solidFill>
                  <a:schemeClr val="tx1"/>
                </a:solidFill>
              </a:rPr>
              <a:t>  STMG</a:t>
            </a:r>
            <a:r>
              <a:rPr lang="fr-FR" sz="2000" dirty="0">
                <a:solidFill>
                  <a:schemeClr val="tx1"/>
                </a:solidFill>
              </a:rPr>
              <a:t> : Sciences et technologies du management et de la gestion</a:t>
            </a:r>
          </a:p>
          <a:p>
            <a:pPr marL="285750" lvl="1" indent="-285750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Arial" pitchFamily="34" charset="0"/>
              <a:buChar char="•"/>
            </a:pPr>
            <a:endParaRPr lang="fr-FR" sz="2000" dirty="0">
              <a:solidFill>
                <a:schemeClr val="tx1"/>
              </a:solidFill>
            </a:endParaRPr>
          </a:p>
          <a:p>
            <a:pPr marL="342900" lvl="1" indent="-342900">
              <a:spcBef>
                <a:spcPts val="0"/>
              </a:spcBef>
              <a:spcAft>
                <a:spcPts val="0"/>
              </a:spcAft>
              <a:buClr>
                <a:schemeClr val="tx1"/>
              </a:buClr>
            </a:pPr>
            <a:endParaRPr lang="fr-FR" sz="2000" dirty="0"/>
          </a:p>
          <a:p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408010F-40E1-FC0F-B107-091CAD9A0C9C}"/>
              </a:ext>
            </a:extLst>
          </p:cNvPr>
          <p:cNvSpPr txBox="1"/>
          <p:nvPr/>
        </p:nvSpPr>
        <p:spPr>
          <a:xfrm>
            <a:off x="6096000" y="1605500"/>
            <a:ext cx="5435029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indent="0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None/>
            </a:pPr>
            <a:r>
              <a:rPr lang="fr-FR" sz="3200" b="1" u="sng" dirty="0">
                <a:solidFill>
                  <a:schemeClr val="tx1"/>
                </a:solidFill>
              </a:rPr>
              <a:t>Les filières sélectives</a:t>
            </a:r>
            <a:r>
              <a:rPr lang="fr-FR" sz="3200" b="1" dirty="0">
                <a:solidFill>
                  <a:schemeClr val="tx1"/>
                </a:solidFill>
              </a:rPr>
              <a:t> :</a:t>
            </a:r>
          </a:p>
          <a:p>
            <a:pPr marL="342900" lvl="1" indent="-342900">
              <a:spcBef>
                <a:spcPts val="0"/>
              </a:spcBef>
              <a:spcAft>
                <a:spcPts val="0"/>
              </a:spcAft>
              <a:buClr>
                <a:schemeClr val="tx1"/>
              </a:buClr>
            </a:pPr>
            <a:endParaRPr lang="fr-FR" sz="2000" dirty="0">
              <a:solidFill>
                <a:schemeClr val="tx1"/>
              </a:solidFill>
            </a:endParaRPr>
          </a:p>
          <a:p>
            <a:pPr marL="285750" lvl="1" indent="-285750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Arial" pitchFamily="34" charset="0"/>
              <a:buChar char="•"/>
            </a:pPr>
            <a:r>
              <a:rPr lang="fr-FR" sz="2000" b="1" dirty="0">
                <a:solidFill>
                  <a:schemeClr val="tx1"/>
                </a:solidFill>
              </a:rPr>
              <a:t>STD2A</a:t>
            </a:r>
            <a:r>
              <a:rPr lang="fr-FR" sz="2000" dirty="0">
                <a:solidFill>
                  <a:schemeClr val="tx1"/>
                </a:solidFill>
              </a:rPr>
              <a:t> : Sciences et technologies du design et des arts appliqués = très sélectif</a:t>
            </a:r>
          </a:p>
          <a:p>
            <a:pPr marL="285750" lvl="1" indent="-285750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Arial" pitchFamily="34" charset="0"/>
              <a:buChar char="•"/>
            </a:pPr>
            <a:endParaRPr lang="fr-FR" sz="2000" dirty="0">
              <a:solidFill>
                <a:schemeClr val="tx1"/>
              </a:solidFill>
            </a:endParaRPr>
          </a:p>
          <a:p>
            <a:pPr marL="285750" lvl="1" indent="-285750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Arial" pitchFamily="34" charset="0"/>
              <a:buChar char="•"/>
            </a:pPr>
            <a:r>
              <a:rPr lang="fr-FR" sz="2000" b="1" dirty="0">
                <a:solidFill>
                  <a:schemeClr val="tx1"/>
                </a:solidFill>
              </a:rPr>
              <a:t>TMD</a:t>
            </a:r>
            <a:r>
              <a:rPr lang="fr-FR" sz="2000" dirty="0">
                <a:solidFill>
                  <a:schemeClr val="tx1"/>
                </a:solidFill>
              </a:rPr>
              <a:t> : Techniques de la musique et de la danse = réservé à des niveaux très élevés (conservatoire)</a:t>
            </a:r>
          </a:p>
          <a:p>
            <a:pPr marL="0" lvl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</a:pPr>
            <a:endParaRPr lang="fr-FR" sz="2000" dirty="0">
              <a:solidFill>
                <a:schemeClr val="tx1"/>
              </a:solidFill>
            </a:endParaRPr>
          </a:p>
          <a:p>
            <a:pPr marL="285750" lvl="1" indent="-285750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Arial" pitchFamily="34" charset="0"/>
              <a:buChar char="•"/>
            </a:pPr>
            <a:r>
              <a:rPr lang="fr-FR" sz="2000" b="1" dirty="0">
                <a:solidFill>
                  <a:schemeClr val="tx1"/>
                </a:solidFill>
              </a:rPr>
              <a:t>STAV</a:t>
            </a:r>
            <a:r>
              <a:rPr lang="fr-FR" sz="2000" dirty="0">
                <a:solidFill>
                  <a:schemeClr val="tx1"/>
                </a:solidFill>
              </a:rPr>
              <a:t> : Sciences et technologies de l’agronomie et du vivant = </a:t>
            </a:r>
            <a:r>
              <a:rPr lang="fr-FR" sz="2000" b="1" dirty="0"/>
              <a:t>2</a:t>
            </a:r>
            <a:r>
              <a:rPr lang="fr-FR" sz="2000" b="1" baseline="30000" dirty="0"/>
              <a:t>nde</a:t>
            </a:r>
            <a:r>
              <a:rPr lang="fr-FR" sz="2000" b="1" dirty="0"/>
              <a:t> spécifique </a:t>
            </a:r>
            <a:r>
              <a:rPr lang="fr-FR" sz="2000" dirty="0">
                <a:solidFill>
                  <a:schemeClr val="tx1"/>
                </a:solidFill>
              </a:rPr>
              <a:t>en lycée </a:t>
            </a:r>
            <a:r>
              <a:rPr lang="fr-FR" sz="2000" b="1" dirty="0">
                <a:solidFill>
                  <a:schemeClr val="tx1"/>
                </a:solidFill>
              </a:rPr>
              <a:t>agricole</a:t>
            </a:r>
          </a:p>
          <a:p>
            <a:pPr marL="285750" lvl="1" indent="-285750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Arial" pitchFamily="34" charset="0"/>
              <a:buChar char="•"/>
            </a:pPr>
            <a:endParaRPr lang="fr-FR" sz="2000" dirty="0">
              <a:solidFill>
                <a:schemeClr val="tx1"/>
              </a:solidFill>
            </a:endParaRPr>
          </a:p>
          <a:p>
            <a:pPr marL="285750" lvl="1" indent="-285750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Arial" pitchFamily="34" charset="0"/>
              <a:buChar char="•"/>
            </a:pPr>
            <a:r>
              <a:rPr lang="fr-FR" sz="2000" b="1" dirty="0">
                <a:solidFill>
                  <a:schemeClr val="tx1"/>
                </a:solidFill>
              </a:rPr>
              <a:t>STHR</a:t>
            </a:r>
            <a:r>
              <a:rPr lang="fr-FR" sz="2000" dirty="0">
                <a:solidFill>
                  <a:schemeClr val="tx1"/>
                </a:solidFill>
              </a:rPr>
              <a:t> : Sciences et technologies de l’hôtellerie et de la restauration = </a:t>
            </a:r>
            <a:r>
              <a:rPr lang="fr-FR" sz="2000" b="1" dirty="0">
                <a:solidFill>
                  <a:schemeClr val="tx1"/>
                </a:solidFill>
              </a:rPr>
              <a:t>2</a:t>
            </a:r>
            <a:r>
              <a:rPr lang="fr-FR" sz="2000" b="1" baseline="30000" dirty="0">
                <a:solidFill>
                  <a:schemeClr val="tx1"/>
                </a:solidFill>
              </a:rPr>
              <a:t>nde</a:t>
            </a:r>
            <a:r>
              <a:rPr lang="fr-FR" sz="2000" b="1" dirty="0">
                <a:solidFill>
                  <a:schemeClr val="tx1"/>
                </a:solidFill>
              </a:rPr>
              <a:t> spécifique </a:t>
            </a:r>
            <a:r>
              <a:rPr lang="fr-FR" sz="2000" dirty="0">
                <a:solidFill>
                  <a:schemeClr val="tx1"/>
                </a:solidFill>
              </a:rPr>
              <a:t>en lycée </a:t>
            </a:r>
            <a:r>
              <a:rPr lang="fr-FR" sz="2000" b="1" dirty="0">
                <a:solidFill>
                  <a:schemeClr val="tx1"/>
                </a:solidFill>
              </a:rPr>
              <a:t>hôtelier</a:t>
            </a:r>
          </a:p>
          <a:p>
            <a:endParaRPr lang="fr-FR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F312FD01-61A9-4254-2BD7-0DB7F63433A9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05" y="205019"/>
            <a:ext cx="1255848" cy="1255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01873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3D1255CB-5FAD-875B-A6B7-CDEAF1C569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707657"/>
            <a:ext cx="10058400" cy="842109"/>
          </a:xfrm>
        </p:spPr>
        <p:txBody>
          <a:bodyPr>
            <a:normAutofit/>
          </a:bodyPr>
          <a:lstStyle/>
          <a:p>
            <a:pPr algn="ctr"/>
            <a:r>
              <a:rPr lang="fr-FR" sz="4400" b="1" dirty="0">
                <a:solidFill>
                  <a:schemeClr val="tx1"/>
                </a:solidFill>
              </a:rPr>
              <a:t>Le baccalauréat général/technologique</a:t>
            </a:r>
          </a:p>
        </p:txBody>
      </p:sp>
      <p:pic>
        <p:nvPicPr>
          <p:cNvPr id="7" name="Picture 9">
            <a:extLst>
              <a:ext uri="{FF2B5EF4-FFF2-40B4-BE49-F238E27FC236}">
                <a16:creationId xmlns:a16="http://schemas.microsoft.com/office/drawing/2014/main" id="{A08EE86A-B7F0-695A-E2F2-6A59258ED2A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16250" y="1985963"/>
            <a:ext cx="6219825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284FDFF-C001-BD29-CD25-DD415B44420D}"/>
              </a:ext>
            </a:extLst>
          </p:cNvPr>
          <p:cNvSpPr/>
          <p:nvPr/>
        </p:nvSpPr>
        <p:spPr>
          <a:xfrm>
            <a:off x="452063" y="2434975"/>
            <a:ext cx="2208944" cy="265731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dirty="0"/>
              <a:t>Une </a:t>
            </a:r>
            <a:r>
              <a:rPr lang="fr-FR" sz="2400" b="1" dirty="0"/>
              <a:t>même organisation </a:t>
            </a:r>
            <a:r>
              <a:rPr lang="fr-FR" sz="2400" dirty="0"/>
              <a:t>pour la voie </a:t>
            </a:r>
            <a:r>
              <a:rPr lang="fr-FR" sz="2400" b="1" dirty="0"/>
              <a:t>générale</a:t>
            </a:r>
            <a:r>
              <a:rPr lang="fr-FR" sz="2400" dirty="0"/>
              <a:t> et la voie </a:t>
            </a:r>
            <a:r>
              <a:rPr lang="fr-FR" sz="2400" b="1" dirty="0"/>
              <a:t>technologique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F312FD01-61A9-4254-2BD7-0DB7F63433A9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05" y="205019"/>
            <a:ext cx="1255848" cy="1255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770518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Les temps forts de cette année </a:t>
            </a: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9509" y="408154"/>
            <a:ext cx="1865376" cy="1865376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956" y="4485281"/>
            <a:ext cx="2264150" cy="1607947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F312FD01-61A9-4254-2BD7-0DB7F63433A9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05" y="205019"/>
            <a:ext cx="1255848" cy="1255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051499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Le premier trimestre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fr-FR" sz="2400" dirty="0"/>
              <a:t> </a:t>
            </a:r>
            <a:r>
              <a:rPr lang="fr-FR" sz="2400" i="1" u="sng" dirty="0">
                <a:solidFill>
                  <a:schemeClr val="tx1"/>
                </a:solidFill>
              </a:rPr>
              <a:t>Conseils de classe et réunions parents-professeurs </a:t>
            </a:r>
            <a:r>
              <a:rPr lang="fr-FR" sz="2400" dirty="0">
                <a:solidFill>
                  <a:schemeClr val="tx1"/>
                </a:solidFill>
              </a:rPr>
              <a:t>(suivant le même fonctionnement que l’année précédente) : 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fr-FR" sz="2000" dirty="0">
                <a:solidFill>
                  <a:schemeClr val="tx1"/>
                </a:solidFill>
              </a:rPr>
              <a:t>Lundi </a:t>
            </a:r>
            <a:r>
              <a:rPr lang="fr-FR" sz="2000" b="1" dirty="0" smtClean="0">
                <a:solidFill>
                  <a:schemeClr val="tx1"/>
                </a:solidFill>
              </a:rPr>
              <a:t>18 </a:t>
            </a:r>
            <a:r>
              <a:rPr lang="fr-FR" sz="2000" dirty="0">
                <a:solidFill>
                  <a:schemeClr val="tx1"/>
                </a:solidFill>
              </a:rPr>
              <a:t>novembre </a:t>
            </a:r>
            <a:r>
              <a:rPr lang="fr-FR" sz="2000" dirty="0" smtClean="0">
                <a:solidFill>
                  <a:schemeClr val="tx1"/>
                </a:solidFill>
              </a:rPr>
              <a:t>2024 </a:t>
            </a:r>
            <a:r>
              <a:rPr lang="fr-FR" sz="2000" dirty="0">
                <a:solidFill>
                  <a:schemeClr val="tx1"/>
                </a:solidFill>
              </a:rPr>
              <a:t>: </a:t>
            </a:r>
            <a:r>
              <a:rPr lang="fr-FR" sz="2000" b="1" dirty="0">
                <a:solidFill>
                  <a:schemeClr val="tx1"/>
                </a:solidFill>
              </a:rPr>
              <a:t>3A</a:t>
            </a:r>
            <a:r>
              <a:rPr lang="fr-FR" sz="2000" dirty="0">
                <a:solidFill>
                  <a:schemeClr val="tx1"/>
                </a:solidFill>
              </a:rPr>
              <a:t> et </a:t>
            </a:r>
            <a:r>
              <a:rPr lang="fr-FR" sz="2000" b="1" dirty="0">
                <a:solidFill>
                  <a:schemeClr val="tx1"/>
                </a:solidFill>
              </a:rPr>
              <a:t>3B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fr-FR" sz="2000" dirty="0">
                <a:solidFill>
                  <a:schemeClr val="tx1"/>
                </a:solidFill>
              </a:rPr>
              <a:t>Mardi </a:t>
            </a:r>
            <a:r>
              <a:rPr lang="fr-FR" sz="2000" b="1" dirty="0" smtClean="0">
                <a:solidFill>
                  <a:schemeClr val="tx1"/>
                </a:solidFill>
              </a:rPr>
              <a:t>19 </a:t>
            </a:r>
            <a:r>
              <a:rPr lang="fr-FR" sz="2000" dirty="0">
                <a:solidFill>
                  <a:schemeClr val="tx1"/>
                </a:solidFill>
              </a:rPr>
              <a:t>novembre </a:t>
            </a:r>
            <a:r>
              <a:rPr lang="fr-FR" sz="2000" dirty="0" smtClean="0">
                <a:solidFill>
                  <a:schemeClr val="tx1"/>
                </a:solidFill>
              </a:rPr>
              <a:t>2024 </a:t>
            </a:r>
            <a:r>
              <a:rPr lang="fr-FR" sz="2000" dirty="0">
                <a:solidFill>
                  <a:schemeClr val="tx1"/>
                </a:solidFill>
              </a:rPr>
              <a:t>: </a:t>
            </a:r>
            <a:r>
              <a:rPr lang="fr-FR" sz="2000" b="1" dirty="0">
                <a:solidFill>
                  <a:schemeClr val="tx1"/>
                </a:solidFill>
              </a:rPr>
              <a:t>3C</a:t>
            </a:r>
            <a:r>
              <a:rPr lang="fr-FR" sz="2000" dirty="0">
                <a:solidFill>
                  <a:schemeClr val="tx1"/>
                </a:solidFill>
              </a:rPr>
              <a:t> et </a:t>
            </a:r>
            <a:r>
              <a:rPr lang="fr-FR" sz="2000" b="1" dirty="0">
                <a:solidFill>
                  <a:schemeClr val="tx1"/>
                </a:solidFill>
              </a:rPr>
              <a:t>3D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fr-FR" sz="2000" dirty="0">
                <a:solidFill>
                  <a:schemeClr val="tx1"/>
                </a:solidFill>
              </a:rPr>
              <a:t>Jeudi </a:t>
            </a:r>
            <a:r>
              <a:rPr lang="fr-FR" sz="2000" b="1" dirty="0" smtClean="0">
                <a:solidFill>
                  <a:schemeClr val="tx1"/>
                </a:solidFill>
              </a:rPr>
              <a:t>21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>
                <a:solidFill>
                  <a:schemeClr val="tx1"/>
                </a:solidFill>
              </a:rPr>
              <a:t>novembre </a:t>
            </a:r>
            <a:r>
              <a:rPr lang="fr-FR" sz="2000" dirty="0" smtClean="0">
                <a:solidFill>
                  <a:schemeClr val="tx1"/>
                </a:solidFill>
              </a:rPr>
              <a:t>2024 </a:t>
            </a:r>
            <a:r>
              <a:rPr lang="fr-FR" sz="2000" dirty="0">
                <a:solidFill>
                  <a:schemeClr val="tx1"/>
                </a:solidFill>
              </a:rPr>
              <a:t>: </a:t>
            </a:r>
            <a:r>
              <a:rPr lang="fr-FR" sz="2000" b="1" dirty="0">
                <a:solidFill>
                  <a:schemeClr val="tx1"/>
                </a:solidFill>
              </a:rPr>
              <a:t>3E</a:t>
            </a:r>
            <a:r>
              <a:rPr lang="fr-FR" sz="2000" dirty="0">
                <a:solidFill>
                  <a:schemeClr val="tx1"/>
                </a:solidFill>
              </a:rPr>
              <a:t> et </a:t>
            </a:r>
            <a:r>
              <a:rPr lang="fr-FR" sz="2000" b="1" dirty="0">
                <a:solidFill>
                  <a:schemeClr val="tx1"/>
                </a:solidFill>
              </a:rPr>
              <a:t>3F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chemeClr val="tx1"/>
                </a:solidFill>
              </a:rPr>
              <a:t> </a:t>
            </a:r>
            <a:r>
              <a:rPr lang="fr-FR" sz="2400" b="1" dirty="0">
                <a:solidFill>
                  <a:schemeClr val="tx1"/>
                </a:solidFill>
              </a:rPr>
              <a:t>Vœu(x) d’ </a:t>
            </a:r>
            <a:r>
              <a:rPr lang="fr-FR" sz="2400" b="1" u="heavy" dirty="0">
                <a:solidFill>
                  <a:schemeClr val="tx1"/>
                </a:solidFill>
                <a:uFill>
                  <a:solidFill>
                    <a:srgbClr val="FF0000"/>
                  </a:solidFill>
                </a:uFill>
              </a:rPr>
              <a:t>ORIENTATION</a:t>
            </a:r>
            <a:r>
              <a:rPr lang="fr-FR" sz="2400" b="1" dirty="0">
                <a:solidFill>
                  <a:schemeClr val="tx1"/>
                </a:solidFill>
              </a:rPr>
              <a:t> de la famille </a:t>
            </a:r>
            <a:r>
              <a:rPr lang="fr-FR" sz="2400" dirty="0">
                <a:solidFill>
                  <a:schemeClr val="tx1"/>
                </a:solidFill>
              </a:rPr>
              <a:t>formulés sur une fiche-dialogue </a:t>
            </a:r>
            <a:r>
              <a:rPr lang="fr-FR" sz="2400" u="sng" dirty="0">
                <a:solidFill>
                  <a:schemeClr val="tx1"/>
                </a:solidFill>
              </a:rPr>
              <a:t>papier </a:t>
            </a:r>
            <a:r>
              <a:rPr lang="fr-FR" sz="2400" dirty="0">
                <a:solidFill>
                  <a:schemeClr val="tx1"/>
                </a:solidFill>
              </a:rPr>
              <a:t>à rendre au professeur principal </a:t>
            </a:r>
            <a:r>
              <a:rPr lang="fr-FR" sz="2400" b="1" u="sng" dirty="0">
                <a:solidFill>
                  <a:schemeClr val="tx1"/>
                </a:solidFill>
              </a:rPr>
              <a:t>avant</a:t>
            </a:r>
            <a:r>
              <a:rPr lang="fr-FR" sz="2400" dirty="0">
                <a:solidFill>
                  <a:schemeClr val="tx1"/>
                </a:solidFill>
              </a:rPr>
              <a:t> le conseil de classe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sz="2400" b="1" dirty="0">
                <a:solidFill>
                  <a:schemeClr val="tx1"/>
                </a:solidFill>
              </a:rPr>
              <a:t> Avis</a:t>
            </a:r>
            <a:r>
              <a:rPr lang="fr-FR" sz="2400" dirty="0">
                <a:solidFill>
                  <a:schemeClr val="tx1"/>
                </a:solidFill>
              </a:rPr>
              <a:t> du conseil de classe sur </a:t>
            </a:r>
            <a:r>
              <a:rPr lang="fr-FR" sz="2400" b="1" dirty="0">
                <a:solidFill>
                  <a:schemeClr val="tx1"/>
                </a:solidFill>
              </a:rPr>
              <a:t>le(s) vœu(x) </a:t>
            </a:r>
            <a:r>
              <a:rPr lang="fr-FR" sz="2400" b="1" dirty="0" smtClean="0">
                <a:solidFill>
                  <a:schemeClr val="tx1"/>
                </a:solidFill>
              </a:rPr>
              <a:t>d’ORIENTATION</a:t>
            </a:r>
            <a:endParaRPr lang="fr-FR" sz="2400" b="1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chemeClr val="tx1"/>
                </a:solidFill>
              </a:rPr>
              <a:t> Bulletins et fiches-dialogues remis le soir-même à la famille </a:t>
            </a:r>
            <a:r>
              <a:rPr lang="fr-FR" sz="2400" b="1" dirty="0">
                <a:solidFill>
                  <a:schemeClr val="tx1"/>
                </a:solidFill>
              </a:rPr>
              <a:t>pendant la réunion</a:t>
            </a:r>
            <a:r>
              <a:rPr lang="fr-FR" sz="2400" dirty="0">
                <a:solidFill>
                  <a:schemeClr val="tx1"/>
                </a:solidFill>
              </a:rPr>
              <a:t>. </a:t>
            </a:r>
          </a:p>
          <a:p>
            <a:pPr marL="0" indent="0">
              <a:buNone/>
            </a:pPr>
            <a:endParaRPr lang="fr-FR" u="sng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F312FD01-61A9-4254-2BD7-0DB7F63433A9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05" y="205019"/>
            <a:ext cx="1255848" cy="1255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664260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Le deuxième trimestre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97280" y="1845734"/>
            <a:ext cx="5577840" cy="4372186"/>
          </a:xfrm>
        </p:spPr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fr-FR" b="1" dirty="0"/>
              <a:t> </a:t>
            </a:r>
            <a:r>
              <a:rPr lang="fr-FR" b="1" u="sng" dirty="0"/>
              <a:t>AVANT le conseil de classe du 2</a:t>
            </a:r>
            <a:r>
              <a:rPr lang="fr-FR" b="1" u="sng" baseline="30000" dirty="0"/>
              <a:t>ème</a:t>
            </a:r>
            <a:r>
              <a:rPr lang="fr-FR" b="1" u="sng" dirty="0"/>
              <a:t> trimestre </a:t>
            </a:r>
            <a:r>
              <a:rPr lang="fr-FR" b="1" dirty="0"/>
              <a:t>: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FR" dirty="0"/>
              <a:t>Formulation par la famille des </a:t>
            </a:r>
            <a:r>
              <a:rPr lang="fr-FR" b="1" dirty="0"/>
              <a:t>Vœu(x) d’ </a:t>
            </a:r>
            <a:r>
              <a:rPr lang="fr-FR" b="1" u="heavy" dirty="0">
                <a:uFill>
                  <a:solidFill>
                    <a:srgbClr val="FF0000"/>
                  </a:solidFill>
                </a:uFill>
              </a:rPr>
              <a:t>ORIENTATION</a:t>
            </a:r>
            <a:r>
              <a:rPr lang="fr-FR" b="1" dirty="0"/>
              <a:t> </a:t>
            </a:r>
            <a:r>
              <a:rPr lang="fr-FR" dirty="0"/>
              <a:t>sur « </a:t>
            </a:r>
            <a:r>
              <a:rPr lang="fr-FR" b="1" dirty="0" err="1"/>
              <a:t>Edu’connect</a:t>
            </a:r>
            <a:r>
              <a:rPr lang="fr-FR" dirty="0"/>
              <a:t> » (= mêmes identifiants que « Cybercollège »)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FR" b="1" dirty="0"/>
              <a:t>A saisir avant </a:t>
            </a:r>
            <a:r>
              <a:rPr lang="fr-FR" b="1" u="sng" dirty="0"/>
              <a:t>la date butoir </a:t>
            </a:r>
            <a:r>
              <a:rPr lang="fr-FR" dirty="0"/>
              <a:t>qui vous sera communiquée via </a:t>
            </a:r>
            <a:r>
              <a:rPr lang="fr-FR" b="1" dirty="0"/>
              <a:t>Cybercollège</a:t>
            </a:r>
            <a:r>
              <a:rPr lang="fr-FR" dirty="0"/>
              <a:t>.</a:t>
            </a:r>
          </a:p>
          <a:p>
            <a:pPr marL="201168" lvl="1" indent="0">
              <a:buNone/>
            </a:pPr>
            <a:endParaRPr lang="fr-FR" dirty="0"/>
          </a:p>
          <a:p>
            <a:pPr>
              <a:buFont typeface="Arial" panose="020B0604020202020204" pitchFamily="34" charset="0"/>
              <a:buChar char="•"/>
            </a:pPr>
            <a:r>
              <a:rPr lang="fr-FR" b="1" u="sng" dirty="0"/>
              <a:t>PENDANT le conseil de classe</a:t>
            </a:r>
            <a:r>
              <a:rPr lang="fr-FR" b="1" dirty="0"/>
              <a:t>: Avis</a:t>
            </a:r>
            <a:r>
              <a:rPr lang="fr-FR" dirty="0"/>
              <a:t> du conseil de classe sur </a:t>
            </a:r>
            <a:r>
              <a:rPr lang="fr-FR" b="1" dirty="0"/>
              <a:t>le(s) vœu(x) </a:t>
            </a:r>
            <a:r>
              <a:rPr lang="fr-FR" dirty="0"/>
              <a:t>saisi(s) directement sur </a:t>
            </a:r>
            <a:r>
              <a:rPr lang="fr-FR" b="1" dirty="0"/>
              <a:t>« </a:t>
            </a:r>
            <a:r>
              <a:rPr lang="fr-FR" b="1" dirty="0" err="1"/>
              <a:t>Edu’connect</a:t>
            </a:r>
            <a:r>
              <a:rPr lang="fr-FR" b="1" dirty="0"/>
              <a:t> »</a:t>
            </a:r>
          </a:p>
          <a:p>
            <a:pPr marL="0" indent="0">
              <a:buNone/>
            </a:pPr>
            <a:endParaRPr lang="fr-FR" dirty="0"/>
          </a:p>
          <a:p>
            <a:pPr>
              <a:buFont typeface="Arial" panose="020B0604020202020204" pitchFamily="34" charset="0"/>
              <a:buChar char="•"/>
            </a:pPr>
            <a:r>
              <a:rPr lang="fr-FR" b="1" u="sng" dirty="0"/>
              <a:t>APRES le conseil de classe</a:t>
            </a:r>
            <a:r>
              <a:rPr lang="fr-FR" dirty="0"/>
              <a:t>: Prendre connaissance et « valider » l’avis du conseil de classe sur </a:t>
            </a:r>
            <a:r>
              <a:rPr lang="fr-FR" b="1" dirty="0"/>
              <a:t>« </a:t>
            </a:r>
            <a:r>
              <a:rPr lang="fr-FR" b="1" dirty="0" err="1"/>
              <a:t>Edu’connect</a:t>
            </a:r>
            <a:r>
              <a:rPr lang="fr-FR" b="1" dirty="0"/>
              <a:t> »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5180" y="2354926"/>
            <a:ext cx="4000500" cy="224790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F312FD01-61A9-4254-2BD7-0DB7F63433A9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05" y="205019"/>
            <a:ext cx="1255848" cy="1255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32639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Le troisième trimestre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3600" b="1" dirty="0">
                <a:solidFill>
                  <a:schemeClr val="tx1"/>
                </a:solidFill>
              </a:rPr>
              <a:t>2 procédures à effectuer</a:t>
            </a:r>
          </a:p>
        </p:txBody>
      </p:sp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24047C26-6E48-784F-C25D-75F9E0C62989}"/>
              </a:ext>
            </a:extLst>
          </p:cNvPr>
          <p:cNvSpPr txBox="1">
            <a:spLocks/>
          </p:cNvSpPr>
          <p:nvPr/>
        </p:nvSpPr>
        <p:spPr>
          <a:xfrm>
            <a:off x="538249" y="2875276"/>
            <a:ext cx="3301273" cy="124691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0" tIns="45720" rIns="0" bIns="45720" rtlCol="0">
            <a:normAutofit fontScale="70000" lnSpcReduction="20000"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4000" b="1" u="sng" dirty="0">
                <a:solidFill>
                  <a:schemeClr val="tx1"/>
                </a:solidFill>
              </a:rPr>
              <a:t>L’orientation:</a:t>
            </a:r>
            <a:r>
              <a:rPr lang="fr-FR" sz="2800" dirty="0">
                <a:solidFill>
                  <a:schemeClr val="tx1"/>
                </a:solidFill>
              </a:rPr>
              <a:t> la voie choisie</a:t>
            </a:r>
          </a:p>
          <a:p>
            <a:pPr algn="ctr"/>
            <a:r>
              <a:rPr lang="fr-FR" sz="2800" dirty="0">
                <a:solidFill>
                  <a:schemeClr val="tx1"/>
                </a:solidFill>
              </a:rPr>
              <a:t>(même procédure qu’au 2</a:t>
            </a:r>
            <a:r>
              <a:rPr lang="fr-FR" sz="2800" baseline="30000" dirty="0">
                <a:solidFill>
                  <a:schemeClr val="tx1"/>
                </a:solidFill>
              </a:rPr>
              <a:t>ème</a:t>
            </a:r>
            <a:r>
              <a:rPr lang="fr-FR" sz="2800" dirty="0">
                <a:solidFill>
                  <a:schemeClr val="tx1"/>
                </a:solidFill>
              </a:rPr>
              <a:t> trimestre)</a:t>
            </a:r>
            <a:endParaRPr lang="fr-FR" sz="2400" dirty="0">
              <a:solidFill>
                <a:schemeClr val="tx1"/>
              </a:solidFill>
            </a:endParaRPr>
          </a:p>
          <a:p>
            <a:pPr algn="ctr"/>
            <a:endParaRPr lang="fr-FR" sz="4000" b="1" u="sng" dirty="0">
              <a:solidFill>
                <a:schemeClr val="tx1"/>
              </a:solidFill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249" y="4513811"/>
            <a:ext cx="2943869" cy="163760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Flèche vers le bas 5"/>
          <p:cNvSpPr/>
          <p:nvPr/>
        </p:nvSpPr>
        <p:spPr>
          <a:xfrm>
            <a:off x="1789896" y="4027207"/>
            <a:ext cx="440574" cy="689956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Espace réservé du contenu 5">
            <a:extLst>
              <a:ext uri="{FF2B5EF4-FFF2-40B4-BE49-F238E27FC236}">
                <a16:creationId xmlns:a16="http://schemas.microsoft.com/office/drawing/2014/main" id="{F1FEB3FE-CB65-A9AE-5846-67A8FB38AADB}"/>
              </a:ext>
            </a:extLst>
          </p:cNvPr>
          <p:cNvSpPr txBox="1">
            <a:spLocks/>
          </p:cNvSpPr>
          <p:nvPr/>
        </p:nvSpPr>
        <p:spPr>
          <a:xfrm>
            <a:off x="8003618" y="2960349"/>
            <a:ext cx="3301200" cy="1245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3200" b="1" u="sng" dirty="0">
                <a:solidFill>
                  <a:schemeClr val="tx1"/>
                </a:solidFill>
              </a:rPr>
              <a:t>L’affectation</a:t>
            </a:r>
            <a:r>
              <a:rPr lang="fr-FR" sz="3200" b="1" dirty="0">
                <a:solidFill>
                  <a:schemeClr val="tx1"/>
                </a:solidFill>
              </a:rPr>
              <a:t> :</a:t>
            </a:r>
            <a:r>
              <a:rPr lang="fr-FR" sz="4000" b="1" dirty="0">
                <a:solidFill>
                  <a:schemeClr val="tx1"/>
                </a:solidFill>
              </a:rPr>
              <a:t> </a:t>
            </a:r>
            <a:r>
              <a:rPr lang="fr-FR" sz="2800" dirty="0">
                <a:solidFill>
                  <a:schemeClr val="tx1"/>
                </a:solidFill>
              </a:rPr>
              <a:t>L’établissement</a:t>
            </a: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6859" y="4430947"/>
            <a:ext cx="2254717" cy="1779233"/>
          </a:xfrm>
          <a:prstGeom prst="rect">
            <a:avLst/>
          </a:prstGeom>
        </p:spPr>
      </p:pic>
      <p:sp>
        <p:nvSpPr>
          <p:cNvPr id="10" name="Flèche vers le bas 9"/>
          <p:cNvSpPr/>
          <p:nvPr/>
        </p:nvSpPr>
        <p:spPr>
          <a:xfrm>
            <a:off x="9433930" y="3993665"/>
            <a:ext cx="440574" cy="689956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2" name="Connecteur droit avec flèche 11"/>
          <p:cNvCxnSpPr/>
          <p:nvPr/>
        </p:nvCxnSpPr>
        <p:spPr>
          <a:xfrm flipH="1">
            <a:off x="3175462" y="2389632"/>
            <a:ext cx="1995054" cy="4117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Connecteur droit avec flèche 13"/>
          <p:cNvCxnSpPr/>
          <p:nvPr/>
        </p:nvCxnSpPr>
        <p:spPr>
          <a:xfrm>
            <a:off x="6724996" y="2389632"/>
            <a:ext cx="2094808" cy="4856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5" name="Image 14">
            <a:extLst>
              <a:ext uri="{FF2B5EF4-FFF2-40B4-BE49-F238E27FC236}">
                <a16:creationId xmlns:a16="http://schemas.microsoft.com/office/drawing/2014/main" id="{F312FD01-61A9-4254-2BD7-0DB7F63433A9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05" y="205019"/>
            <a:ext cx="1255848" cy="1255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657140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4400" b="1" dirty="0">
                <a:solidFill>
                  <a:schemeClr val="tx1"/>
                </a:solidFill>
              </a:rPr>
              <a:t>Le troisième trimestre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360000"/>
          </a:xfrm>
          <a:ln w="28575">
            <a:solidFill>
              <a:schemeClr val="tx1"/>
            </a:solidFill>
          </a:ln>
        </p:spPr>
        <p:txBody>
          <a:bodyPr>
            <a:normAutofit lnSpcReduction="10000"/>
          </a:bodyPr>
          <a:lstStyle/>
          <a:p>
            <a:r>
              <a:rPr lang="fr-FR" dirty="0"/>
              <a:t>	</a:t>
            </a:r>
            <a:r>
              <a:rPr lang="fr-FR" u="sng" dirty="0"/>
              <a:t>Procédure 1</a:t>
            </a:r>
            <a:r>
              <a:rPr lang="fr-FR" dirty="0"/>
              <a:t>: l’orientation 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>
          <a:xfrm>
            <a:off x="1097280" y="2314744"/>
            <a:ext cx="4937760" cy="4036180"/>
          </a:xfr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fr-FR" b="1" u="sng" dirty="0"/>
              <a:t>AVANT le conseil de classe du 3</a:t>
            </a:r>
            <a:r>
              <a:rPr lang="fr-FR" b="1" u="sng" baseline="30000" dirty="0"/>
              <a:t>ème</a:t>
            </a:r>
            <a:r>
              <a:rPr lang="fr-FR" b="1" u="sng" dirty="0"/>
              <a:t> trimestre </a:t>
            </a:r>
            <a:r>
              <a:rPr lang="fr-FR" b="1" dirty="0"/>
              <a:t>: </a:t>
            </a:r>
          </a:p>
          <a:p>
            <a:pPr lvl="1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fr-FR" dirty="0"/>
              <a:t>Formulation par la famille des </a:t>
            </a:r>
            <a:r>
              <a:rPr lang="fr-FR" b="1" dirty="0"/>
              <a:t>Vœu(x) d’ </a:t>
            </a:r>
            <a:r>
              <a:rPr lang="fr-FR" b="1" u="dbl" dirty="0">
                <a:uFill>
                  <a:solidFill>
                    <a:srgbClr val="FF0000"/>
                  </a:solidFill>
                </a:uFill>
              </a:rPr>
              <a:t>ORIENTATION</a:t>
            </a:r>
            <a:r>
              <a:rPr lang="fr-FR" b="1" dirty="0"/>
              <a:t> </a:t>
            </a:r>
            <a:r>
              <a:rPr lang="fr-FR" dirty="0"/>
              <a:t>sur « </a:t>
            </a:r>
            <a:r>
              <a:rPr lang="fr-FR" b="1" dirty="0" err="1"/>
              <a:t>Edu’connect</a:t>
            </a:r>
            <a:r>
              <a:rPr lang="fr-FR" dirty="0"/>
              <a:t> » (= mêmes identifiants que « Cybercollège ») </a:t>
            </a:r>
          </a:p>
          <a:p>
            <a:pPr lvl="1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fr-FR" b="1" dirty="0"/>
              <a:t>A saisir avant </a:t>
            </a:r>
            <a:r>
              <a:rPr lang="fr-FR" b="1" u="sng" dirty="0"/>
              <a:t>la date butoir </a:t>
            </a:r>
            <a:r>
              <a:rPr lang="fr-FR" dirty="0"/>
              <a:t>qui vous sera communiquée via </a:t>
            </a:r>
            <a:r>
              <a:rPr lang="fr-FR" b="1" dirty="0"/>
              <a:t>Cybercollège</a:t>
            </a:r>
            <a:r>
              <a:rPr lang="fr-FR" dirty="0"/>
              <a:t>.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fr-FR" b="1" u="sng" dirty="0"/>
              <a:t>PENDANT le conseil de classe </a:t>
            </a:r>
            <a:r>
              <a:rPr lang="fr-FR" b="1" dirty="0"/>
              <a:t>: </a:t>
            </a:r>
            <a:r>
              <a:rPr lang="fr-FR" b="1" u="sng" dirty="0">
                <a:uFill>
                  <a:solidFill>
                    <a:srgbClr val="FF0000"/>
                  </a:solidFill>
                </a:uFill>
              </a:rPr>
              <a:t>DECISION</a:t>
            </a:r>
            <a:r>
              <a:rPr lang="fr-FR" b="1" dirty="0"/>
              <a:t> </a:t>
            </a:r>
            <a:r>
              <a:rPr lang="fr-FR" dirty="0"/>
              <a:t> du conseil de classe sur </a:t>
            </a:r>
            <a:r>
              <a:rPr lang="fr-FR" b="1" dirty="0"/>
              <a:t>le(s) vœu(x) </a:t>
            </a:r>
            <a:r>
              <a:rPr lang="fr-FR" dirty="0"/>
              <a:t>saisi(s) directement sur </a:t>
            </a:r>
            <a:r>
              <a:rPr lang="fr-FR" b="1" dirty="0"/>
              <a:t>« </a:t>
            </a:r>
            <a:r>
              <a:rPr lang="fr-FR" b="1" dirty="0" err="1"/>
              <a:t>Edu’connect</a:t>
            </a:r>
            <a:r>
              <a:rPr lang="fr-FR" b="1" dirty="0"/>
              <a:t> »</a:t>
            </a:r>
            <a:endParaRPr lang="fr-FR" dirty="0"/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fr-FR" b="1" u="sng" dirty="0"/>
              <a:t>APRES le conseil de classe </a:t>
            </a:r>
            <a:r>
              <a:rPr lang="fr-FR" dirty="0"/>
              <a:t>: Prendre connaissance puis « ACCEPTER » ou « REFUSER » la </a:t>
            </a:r>
            <a:r>
              <a:rPr lang="fr-FR" b="1" u="sng" dirty="0"/>
              <a:t>DECISION</a:t>
            </a:r>
            <a:r>
              <a:rPr lang="fr-FR" dirty="0"/>
              <a:t> du conseil de classe sur </a:t>
            </a:r>
            <a:r>
              <a:rPr lang="fr-FR" b="1" dirty="0"/>
              <a:t>« </a:t>
            </a:r>
            <a:r>
              <a:rPr lang="fr-FR" b="1" dirty="0" err="1"/>
              <a:t>Edu’connect</a:t>
            </a:r>
            <a:r>
              <a:rPr lang="fr-FR" b="1" dirty="0"/>
              <a:t> »</a:t>
            </a:r>
          </a:p>
          <a:p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360000"/>
          </a:xfrm>
          <a:ln w="28575">
            <a:solidFill>
              <a:schemeClr val="tx1"/>
            </a:solidFill>
          </a:ln>
        </p:spPr>
        <p:txBody>
          <a:bodyPr>
            <a:normAutofit lnSpcReduction="10000"/>
          </a:bodyPr>
          <a:lstStyle/>
          <a:p>
            <a:pPr algn="ctr"/>
            <a:r>
              <a:rPr lang="fr-FR" u="sng" dirty="0"/>
              <a:t>Procédure 2</a:t>
            </a:r>
            <a:r>
              <a:rPr lang="fr-FR" dirty="0"/>
              <a:t>: L’affectation </a:t>
            </a:r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4"/>
          </p:nvPr>
        </p:nvSpPr>
        <p:spPr>
          <a:xfrm>
            <a:off x="6217920" y="2314744"/>
            <a:ext cx="4937760" cy="4036180"/>
          </a:xfrm>
          <a:ln w="28575">
            <a:solidFill>
              <a:schemeClr val="tx1"/>
            </a:solidFill>
          </a:ln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fr-FR" sz="1800" dirty="0">
                <a:solidFill>
                  <a:schemeClr val="tx1"/>
                </a:solidFill>
              </a:rPr>
              <a:t> </a:t>
            </a:r>
            <a:r>
              <a:rPr lang="fr-FR" sz="2200" b="1" dirty="0">
                <a:solidFill>
                  <a:schemeClr val="tx1"/>
                </a:solidFill>
              </a:rPr>
              <a:t>Saisir le(s) établissement(s) souhaités </a:t>
            </a:r>
            <a:r>
              <a:rPr lang="fr-FR" sz="2200" dirty="0">
                <a:solidFill>
                  <a:schemeClr val="tx1"/>
                </a:solidFill>
              </a:rPr>
              <a:t>pour la poursuite de la scolarité par ordre de préférence sur </a:t>
            </a:r>
            <a:r>
              <a:rPr lang="fr-FR" sz="2200" b="1" dirty="0" err="1">
                <a:solidFill>
                  <a:schemeClr val="tx1"/>
                </a:solidFill>
              </a:rPr>
              <a:t>Afflenet</a:t>
            </a:r>
            <a:endParaRPr lang="fr-FR" sz="2200" b="1" dirty="0">
              <a:solidFill>
                <a:schemeClr val="tx1"/>
              </a:solidFill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fr-FR" sz="2200" dirty="0">
                <a:solidFill>
                  <a:schemeClr val="tx1"/>
                </a:solidFill>
              </a:rPr>
              <a:t>Démarches à faire par </a:t>
            </a:r>
            <a:r>
              <a:rPr lang="fr-FR" sz="2200" b="1" dirty="0">
                <a:solidFill>
                  <a:schemeClr val="tx1"/>
                </a:solidFill>
              </a:rPr>
              <a:t>les familles </a:t>
            </a:r>
          </a:p>
          <a:p>
            <a:pPr marL="0" indent="0">
              <a:lnSpc>
                <a:spcPct val="120000"/>
              </a:lnSpc>
              <a:buNone/>
            </a:pPr>
            <a:endParaRPr lang="fr-FR" sz="2600" dirty="0">
              <a:solidFill>
                <a:schemeClr val="tx1"/>
              </a:solidFill>
            </a:endParaRP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fr-FR" sz="2200" dirty="0">
                <a:solidFill>
                  <a:schemeClr val="tx1"/>
                </a:solidFill>
              </a:rPr>
              <a:t>La </a:t>
            </a:r>
            <a:r>
              <a:rPr lang="fr-FR" sz="2200" b="1" dirty="0">
                <a:solidFill>
                  <a:schemeClr val="tx1"/>
                </a:solidFill>
              </a:rPr>
              <a:t>date butoir</a:t>
            </a:r>
            <a:r>
              <a:rPr lang="fr-FR" sz="2200" dirty="0">
                <a:solidFill>
                  <a:schemeClr val="tx1"/>
                </a:solidFill>
              </a:rPr>
              <a:t>, communiquée via </a:t>
            </a:r>
            <a:r>
              <a:rPr lang="fr-FR" sz="2200" dirty="0" err="1">
                <a:solidFill>
                  <a:schemeClr val="tx1"/>
                </a:solidFill>
              </a:rPr>
              <a:t>C</a:t>
            </a:r>
            <a:r>
              <a:rPr lang="fr-FR" sz="2200" dirty="0" err="1" smtClean="0">
                <a:solidFill>
                  <a:schemeClr val="tx1"/>
                </a:solidFill>
              </a:rPr>
              <a:t>ybercollège</a:t>
            </a:r>
            <a:endParaRPr lang="fr-FR" sz="2200" dirty="0">
              <a:solidFill>
                <a:schemeClr val="tx1"/>
              </a:solidFill>
            </a:endParaRP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fr-FR" sz="2200" b="1" dirty="0">
                <a:solidFill>
                  <a:schemeClr val="tx1"/>
                </a:solidFill>
              </a:rPr>
              <a:t>Saturation</a:t>
            </a:r>
            <a:r>
              <a:rPr lang="fr-FR" sz="2200" dirty="0">
                <a:solidFill>
                  <a:schemeClr val="tx1"/>
                </a:solidFill>
              </a:rPr>
              <a:t> des lycées de secteur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fr-FR" sz="2200" dirty="0">
                <a:solidFill>
                  <a:schemeClr val="tx1"/>
                </a:solidFill>
              </a:rPr>
              <a:t>Démarches </a:t>
            </a:r>
            <a:r>
              <a:rPr lang="fr-FR" sz="2200" b="1" dirty="0">
                <a:solidFill>
                  <a:schemeClr val="tx1"/>
                </a:solidFill>
              </a:rPr>
              <a:t>particulières</a:t>
            </a:r>
            <a:r>
              <a:rPr lang="fr-FR" sz="2200" dirty="0">
                <a:solidFill>
                  <a:schemeClr val="tx1"/>
                </a:solidFill>
              </a:rPr>
              <a:t> pour certaines filières sélectives et/ou avec commission d’affectation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fr-FR" sz="2200" dirty="0">
                <a:solidFill>
                  <a:schemeClr val="tx1"/>
                </a:solidFill>
              </a:rPr>
              <a:t>Commencer les démarches auprès des </a:t>
            </a:r>
            <a:r>
              <a:rPr lang="fr-FR" sz="2200" b="1" dirty="0">
                <a:solidFill>
                  <a:schemeClr val="tx1"/>
                </a:solidFill>
              </a:rPr>
              <a:t>établissements privés </a:t>
            </a:r>
            <a:r>
              <a:rPr lang="fr-FR" sz="2200" dirty="0">
                <a:solidFill>
                  <a:schemeClr val="tx1"/>
                </a:solidFill>
              </a:rPr>
              <a:t>très rapidement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fr-FR" sz="2200" dirty="0">
                <a:solidFill>
                  <a:schemeClr val="tx1"/>
                </a:solidFill>
              </a:rPr>
              <a:t>Prévenir au plus tôt le professeur principal en cas de </a:t>
            </a:r>
            <a:r>
              <a:rPr lang="fr-FR" sz="2200" b="1" dirty="0">
                <a:solidFill>
                  <a:schemeClr val="tx1"/>
                </a:solidFill>
              </a:rPr>
              <a:t>changement d’académie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fr-FR" sz="2200" b="1" dirty="0">
                <a:solidFill>
                  <a:schemeClr val="tx1"/>
                </a:solidFill>
              </a:rPr>
              <a:t>Alternance </a:t>
            </a:r>
            <a:r>
              <a:rPr lang="fr-FR" sz="2200" dirty="0">
                <a:solidFill>
                  <a:schemeClr val="tx1"/>
                </a:solidFill>
              </a:rPr>
              <a:t>: trouver une entreprise pour </a:t>
            </a:r>
            <a:r>
              <a:rPr lang="fr-FR" sz="2200" b="1" dirty="0">
                <a:solidFill>
                  <a:schemeClr val="tx1"/>
                </a:solidFill>
              </a:rPr>
              <a:t>accueillir l’élève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fr-FR" sz="2600" dirty="0">
              <a:solidFill>
                <a:schemeClr val="tx1"/>
              </a:solidFill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fr-FR" dirty="0">
              <a:solidFill>
                <a:schemeClr val="tx1"/>
              </a:solidFill>
            </a:endParaRPr>
          </a:p>
        </p:txBody>
      </p:sp>
      <p:pic>
        <p:nvPicPr>
          <p:cNvPr id="8" name="Picture 3" descr="Afficher l'image d'origine">
            <a:extLst>
              <a:ext uri="{FF2B5EF4-FFF2-40B4-BE49-F238E27FC236}">
                <a16:creationId xmlns:a16="http://schemas.microsoft.com/office/drawing/2014/main" id="{8D3EFDB8-6EBC-0345-EAA3-DF144F66C9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249593" y="3028188"/>
            <a:ext cx="676565" cy="563805"/>
          </a:xfrm>
          <a:prstGeom prst="rect">
            <a:avLst/>
          </a:prstGeom>
          <a:noFill/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737" y="2978284"/>
            <a:ext cx="958041" cy="53293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9851" y="2978284"/>
            <a:ext cx="1011918" cy="79852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F312FD01-61A9-4254-2BD7-0DB7F63433A9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05" y="205019"/>
            <a:ext cx="1255848" cy="1255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743041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L’affectation – Les établissements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ln w="28575">
            <a:solidFill>
              <a:schemeClr val="tx1"/>
            </a:solidFill>
          </a:ln>
        </p:spPr>
        <p:txBody>
          <a:bodyPr/>
          <a:lstStyle/>
          <a:p>
            <a:pPr algn="ctr"/>
            <a:r>
              <a:rPr lang="fr-FR" dirty="0"/>
              <a:t>2</a:t>
            </a:r>
            <a:r>
              <a:rPr lang="fr-FR" baseline="30000" dirty="0"/>
              <a:t>nde</a:t>
            </a:r>
            <a:r>
              <a:rPr lang="fr-FR" dirty="0"/>
              <a:t> générale et technologique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b="1" u="sng" dirty="0">
                <a:solidFill>
                  <a:schemeClr val="tx1"/>
                </a:solidFill>
              </a:rPr>
              <a:t>Lycées publics</a:t>
            </a:r>
            <a:r>
              <a:rPr lang="fr-FR" b="1" dirty="0">
                <a:solidFill>
                  <a:schemeClr val="tx1"/>
                </a:solidFill>
              </a:rPr>
              <a:t> :</a:t>
            </a:r>
            <a:endParaRPr lang="fr-FR" b="1" dirty="0">
              <a:solidFill>
                <a:schemeClr val="tx1"/>
              </a:solidFill>
              <a:sym typeface="Wingdings 3" panose="05040102010807070707" pitchFamily="18" charset="2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tx1"/>
                </a:solidFill>
              </a:rPr>
              <a:t>« sectorisés », affectation en fonction de la carte scolaire (adresse familiale)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tx1"/>
                </a:solidFill>
              </a:rPr>
              <a:t>Accès prioritaire mais non systématique</a:t>
            </a:r>
          </a:p>
          <a:p>
            <a:pPr marL="0" indent="0">
              <a:buNone/>
            </a:pPr>
            <a:r>
              <a:rPr lang="fr-FR" b="1" u="sng" dirty="0">
                <a:solidFill>
                  <a:schemeClr val="tx1"/>
                </a:solidFill>
              </a:rPr>
              <a:t>Lycées privés</a:t>
            </a:r>
            <a:r>
              <a:rPr lang="fr-FR" b="1" dirty="0">
                <a:solidFill>
                  <a:schemeClr val="tx1"/>
                </a:solidFill>
              </a:rPr>
              <a:t> 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tx1"/>
                </a:solidFill>
              </a:rPr>
              <a:t>Pas de sectorisation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tx1"/>
                </a:solidFill>
              </a:rPr>
              <a:t>Démarches et pré-inscription à faire dès maintenant 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ln w="28575">
            <a:solidFill>
              <a:schemeClr val="tx1"/>
            </a:solidFill>
          </a:ln>
        </p:spPr>
        <p:txBody>
          <a:bodyPr/>
          <a:lstStyle/>
          <a:p>
            <a:pPr algn="ctr"/>
            <a:r>
              <a:rPr lang="fr-FR" dirty="0"/>
              <a:t>2</a:t>
            </a:r>
            <a:r>
              <a:rPr lang="fr-FR" baseline="30000" dirty="0"/>
              <a:t>nde</a:t>
            </a:r>
            <a:r>
              <a:rPr lang="fr-FR" dirty="0"/>
              <a:t> professionnelle / CAP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lvl="1">
              <a:buFont typeface="Arial" panose="020B0604020202020204" pitchFamily="34" charset="0"/>
              <a:buChar char="•"/>
            </a:pPr>
            <a:r>
              <a:rPr lang="fr-FR" dirty="0"/>
              <a:t>Pas de sectorisation (ni public ni privé)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FR" dirty="0"/>
              <a:t>Sélection par les notes ET les appréciations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FR" dirty="0"/>
              <a:t>Des filières parfois très demandées ou sélectives</a:t>
            </a:r>
          </a:p>
          <a:p>
            <a:pPr marL="201168" lvl="1" indent="0">
              <a:buNone/>
            </a:pPr>
            <a:r>
              <a:rPr lang="fr-FR" dirty="0"/>
              <a:t>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FR" b="1" u="sng" dirty="0"/>
              <a:t>Proposition de mini-stage</a:t>
            </a:r>
            <a:r>
              <a:rPr lang="fr-FR" b="1" dirty="0"/>
              <a:t> :</a:t>
            </a:r>
            <a:endParaRPr lang="fr-FR" b="1" u="sng" dirty="0"/>
          </a:p>
          <a:p>
            <a:pPr lvl="2">
              <a:buFont typeface="Wingdings" panose="05000000000000000000" pitchFamily="2" charset="2"/>
              <a:buChar char="ü"/>
            </a:pPr>
            <a:r>
              <a:rPr lang="fr-FR" sz="1600" dirty="0"/>
              <a:t>Découvrir les filières 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fr-FR" sz="1600" dirty="0"/>
              <a:t>Visiter des établissements 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fr-FR" sz="1600" dirty="0"/>
              <a:t>Se faire connaître et augmenter ses chances 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fr-FR" sz="1600" dirty="0"/>
              <a:t>Pouvoir faire un choix éclairé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fr-FR" sz="1600" dirty="0"/>
              <a:t>Aucune obligation d’inscription à la fin du mini-stage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F312FD01-61A9-4254-2BD7-0DB7F63433A9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05" y="205019"/>
            <a:ext cx="1255848" cy="1255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06014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dirty="0">
                <a:solidFill>
                  <a:schemeClr val="tx1"/>
                </a:solidFill>
              </a:rPr>
              <a:t>Notification d’affectation – fin juin 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482139" y="1920240"/>
            <a:ext cx="4613563" cy="147732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b="1" u="sng" dirty="0"/>
              <a:t>Situation n°1</a:t>
            </a:r>
            <a:r>
              <a:rPr lang="fr-FR" b="1" dirty="0"/>
              <a:t> : </a:t>
            </a:r>
            <a:r>
              <a:rPr lang="fr-FR" dirty="0"/>
              <a:t>Votre enfant est affecté dans un établissement </a:t>
            </a:r>
            <a:r>
              <a:rPr lang="fr-FR" b="1" u="sng" dirty="0"/>
              <a:t>PRIVE</a:t>
            </a:r>
            <a:r>
              <a:rPr lang="fr-FR" b="1" dirty="0"/>
              <a:t> </a:t>
            </a:r>
            <a:r>
              <a:rPr lang="fr-FR" dirty="0"/>
              <a:t>(où il a déjà fait sa pré-inscription.) </a:t>
            </a:r>
          </a:p>
          <a:p>
            <a:endParaRPr lang="fr-FR" dirty="0"/>
          </a:p>
          <a:p>
            <a:r>
              <a:rPr lang="fr-FR" dirty="0"/>
              <a:t>Il peut </a:t>
            </a:r>
            <a:r>
              <a:rPr lang="fr-FR" b="1" dirty="0"/>
              <a:t>finaliser son dossier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5588924" y="1920240"/>
            <a:ext cx="4613563" cy="147732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b="1" u="sng" dirty="0"/>
              <a:t>Situation n°2</a:t>
            </a:r>
            <a:r>
              <a:rPr lang="fr-FR" b="1" dirty="0"/>
              <a:t> : </a:t>
            </a:r>
            <a:r>
              <a:rPr lang="fr-FR" dirty="0"/>
              <a:t>Votre enfant est affecté dans un établissement </a:t>
            </a:r>
            <a:r>
              <a:rPr lang="fr-FR" b="1" u="sng" dirty="0"/>
              <a:t>PUBLIC</a:t>
            </a:r>
            <a:r>
              <a:rPr lang="fr-FR" b="1" dirty="0"/>
              <a:t>.</a:t>
            </a:r>
          </a:p>
          <a:p>
            <a:endParaRPr lang="fr-FR" dirty="0"/>
          </a:p>
          <a:p>
            <a:r>
              <a:rPr lang="fr-FR" dirty="0"/>
              <a:t>Il doit </a:t>
            </a:r>
            <a:r>
              <a:rPr lang="fr-FR" b="1" dirty="0"/>
              <a:t>s’inscrire dans l’établissement </a:t>
            </a:r>
            <a:r>
              <a:rPr lang="fr-FR" dirty="0"/>
              <a:t>d’affectation. 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3282142" y="3660371"/>
            <a:ext cx="4613563" cy="147732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b="1" u="sng" dirty="0"/>
              <a:t>Situation n°3</a:t>
            </a:r>
            <a:r>
              <a:rPr lang="fr-FR" b="1" dirty="0"/>
              <a:t> : </a:t>
            </a:r>
            <a:r>
              <a:rPr lang="fr-FR" dirty="0"/>
              <a:t>Votre enfant n’est affecté dans aucun de ses vœux.</a:t>
            </a:r>
          </a:p>
          <a:p>
            <a:endParaRPr lang="fr-FR" dirty="0"/>
          </a:p>
          <a:p>
            <a:r>
              <a:rPr lang="fr-FR" dirty="0"/>
              <a:t>Le </a:t>
            </a:r>
            <a:r>
              <a:rPr lang="fr-FR" b="1" dirty="0"/>
              <a:t>collège</a:t>
            </a:r>
            <a:r>
              <a:rPr lang="fr-FR" dirty="0"/>
              <a:t> prend contact avec les </a:t>
            </a:r>
            <a:r>
              <a:rPr lang="fr-FR" b="1" dirty="0"/>
              <a:t>parents</a:t>
            </a:r>
            <a:r>
              <a:rPr lang="fr-FR" dirty="0"/>
              <a:t> et l’élève sera classé en liste </a:t>
            </a:r>
            <a:r>
              <a:rPr lang="fr-FR" b="1" dirty="0"/>
              <a:t>complémentaire. 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F312FD01-61A9-4254-2BD7-0DB7F63433A9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05" y="205019"/>
            <a:ext cx="1255848" cy="1255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0597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DF17C1B-EC61-F66C-3DDF-640E76C392DA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1066800" y="594439"/>
            <a:ext cx="10058400" cy="854218"/>
          </a:xfrm>
        </p:spPr>
        <p:txBody>
          <a:bodyPr>
            <a:normAutofit/>
          </a:bodyPr>
          <a:lstStyle/>
          <a:p>
            <a:pPr algn="ctr"/>
            <a:r>
              <a:rPr lang="fr-FR" sz="5400" b="1" dirty="0"/>
              <a:t>Réussir son premier examen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8B7DE7C3-7468-A950-7E13-C3CCE09FDF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627" y="1448657"/>
            <a:ext cx="7972746" cy="4139385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F312FD01-61A9-4254-2BD7-0DB7F63433A9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05" y="205019"/>
            <a:ext cx="1255848" cy="1255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324847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Pour éviter les déconvenues :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fr-FR" dirty="0">
                <a:solidFill>
                  <a:schemeClr val="tx1"/>
                </a:solidFill>
              </a:rPr>
              <a:t> Vérifier que sa boîte mail </a:t>
            </a:r>
            <a:r>
              <a:rPr lang="fr-FR" b="1" dirty="0">
                <a:solidFill>
                  <a:schemeClr val="tx1"/>
                </a:solidFill>
              </a:rPr>
              <a:t>« Cybercollège » fonctionne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tx1"/>
                </a:solidFill>
              </a:rPr>
              <a:t>La consulter </a:t>
            </a:r>
            <a:r>
              <a:rPr lang="fr-FR" b="1" dirty="0">
                <a:solidFill>
                  <a:schemeClr val="tx1"/>
                </a:solidFill>
              </a:rPr>
              <a:t>régulièrement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tx1"/>
                </a:solidFill>
              </a:rPr>
              <a:t>Faire un </a:t>
            </a:r>
            <a:r>
              <a:rPr lang="fr-FR" b="1" dirty="0">
                <a:solidFill>
                  <a:schemeClr val="tx1"/>
                </a:solidFill>
              </a:rPr>
              <a:t>renvoi automatique </a:t>
            </a:r>
            <a:r>
              <a:rPr lang="fr-FR" dirty="0">
                <a:solidFill>
                  <a:schemeClr val="tx1"/>
                </a:solidFill>
              </a:rPr>
              <a:t>sur sa </a:t>
            </a:r>
            <a:r>
              <a:rPr lang="fr-FR" b="1" dirty="0">
                <a:solidFill>
                  <a:schemeClr val="tx1"/>
                </a:solidFill>
              </a:rPr>
              <a:t>boîte mail personnelle </a:t>
            </a:r>
            <a:r>
              <a:rPr lang="fr-FR" dirty="0">
                <a:solidFill>
                  <a:schemeClr val="tx1"/>
                </a:solidFill>
              </a:rPr>
              <a:t>pour ne rien manquer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b="1" dirty="0">
                <a:solidFill>
                  <a:schemeClr val="tx1"/>
                </a:solidFill>
              </a:rPr>
              <a:t>Vérifier et signer </a:t>
            </a:r>
            <a:r>
              <a:rPr lang="fr-FR" dirty="0">
                <a:solidFill>
                  <a:schemeClr val="tx1"/>
                </a:solidFill>
              </a:rPr>
              <a:t>régulièrement le </a:t>
            </a:r>
            <a:r>
              <a:rPr lang="fr-FR" b="1" dirty="0">
                <a:solidFill>
                  <a:schemeClr val="tx1"/>
                </a:solidFill>
              </a:rPr>
              <a:t>carne</a:t>
            </a:r>
            <a:r>
              <a:rPr lang="fr-FR" dirty="0">
                <a:solidFill>
                  <a:schemeClr val="tx1"/>
                </a:solidFill>
              </a:rPr>
              <a:t>t de correspondance de votre </a:t>
            </a:r>
            <a:r>
              <a:rPr lang="fr-FR" dirty="0" smtClean="0">
                <a:solidFill>
                  <a:schemeClr val="tx1"/>
                </a:solidFill>
              </a:rPr>
              <a:t>enfant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FR" b="1" dirty="0" smtClean="0">
                <a:solidFill>
                  <a:schemeClr val="tx1"/>
                </a:solidFill>
              </a:rPr>
              <a:t>Consulter</a:t>
            </a:r>
            <a:r>
              <a:rPr lang="fr-FR" dirty="0" smtClean="0">
                <a:solidFill>
                  <a:schemeClr val="tx1"/>
                </a:solidFill>
              </a:rPr>
              <a:t> et </a:t>
            </a:r>
            <a:r>
              <a:rPr lang="fr-FR" b="1" dirty="0" smtClean="0">
                <a:solidFill>
                  <a:schemeClr val="tx1"/>
                </a:solidFill>
              </a:rPr>
              <a:t>compléter</a:t>
            </a:r>
            <a:r>
              <a:rPr lang="fr-FR" dirty="0" smtClean="0">
                <a:solidFill>
                  <a:schemeClr val="tx1"/>
                </a:solidFill>
              </a:rPr>
              <a:t> le livret 3</a:t>
            </a:r>
            <a:r>
              <a:rPr lang="fr-FR" baseline="30000" dirty="0" smtClean="0">
                <a:solidFill>
                  <a:schemeClr val="tx1"/>
                </a:solidFill>
              </a:rPr>
              <a:t>e</a:t>
            </a:r>
            <a:r>
              <a:rPr lang="fr-FR" dirty="0" smtClean="0">
                <a:solidFill>
                  <a:schemeClr val="tx1"/>
                </a:solidFill>
              </a:rPr>
              <a:t>  remis à votre enfant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FR" b="1" dirty="0" smtClean="0">
                <a:solidFill>
                  <a:schemeClr val="tx1"/>
                </a:solidFill>
              </a:rPr>
              <a:t>Relire ce diaporama</a:t>
            </a:r>
            <a:r>
              <a:rPr lang="fr-FR" dirty="0" smtClean="0">
                <a:solidFill>
                  <a:schemeClr val="tx1"/>
                </a:solidFill>
              </a:rPr>
              <a:t> disponible sur </a:t>
            </a:r>
            <a:r>
              <a:rPr lang="fr-FR" b="1" dirty="0" err="1" smtClean="0">
                <a:solidFill>
                  <a:schemeClr val="tx1"/>
                </a:solidFill>
              </a:rPr>
              <a:t>Cybercollège</a:t>
            </a:r>
            <a:endParaRPr lang="fr-FR" b="1" dirty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fr-FR" dirty="0">
                <a:solidFill>
                  <a:schemeClr val="tx1"/>
                </a:solidFill>
              </a:rPr>
              <a:t> Respecter les </a:t>
            </a:r>
            <a:r>
              <a:rPr lang="fr-FR" b="1" dirty="0">
                <a:solidFill>
                  <a:schemeClr val="tx1"/>
                </a:solidFill>
              </a:rPr>
              <a:t>délais</a:t>
            </a:r>
            <a:r>
              <a:rPr lang="fr-FR" dirty="0">
                <a:solidFill>
                  <a:schemeClr val="tx1"/>
                </a:solidFill>
              </a:rPr>
              <a:t> pour les </a:t>
            </a:r>
            <a:r>
              <a:rPr lang="fr-FR" b="1" dirty="0">
                <a:solidFill>
                  <a:schemeClr val="tx1"/>
                </a:solidFill>
              </a:rPr>
              <a:t>retours de documents </a:t>
            </a:r>
            <a:r>
              <a:rPr lang="fr-FR" dirty="0">
                <a:solidFill>
                  <a:schemeClr val="tx1"/>
                </a:solidFill>
              </a:rPr>
              <a:t>et les </a:t>
            </a:r>
            <a:r>
              <a:rPr lang="fr-FR" b="1" dirty="0">
                <a:solidFill>
                  <a:schemeClr val="tx1"/>
                </a:solidFill>
              </a:rPr>
              <a:t>démarches diverses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FR" dirty="0">
                <a:solidFill>
                  <a:schemeClr val="tx1"/>
                </a:solidFill>
              </a:rPr>
              <a:t> Solliciter le </a:t>
            </a:r>
            <a:r>
              <a:rPr lang="fr-FR" b="1" dirty="0">
                <a:solidFill>
                  <a:schemeClr val="tx1"/>
                </a:solidFill>
              </a:rPr>
              <a:t>professeur principal </a:t>
            </a:r>
            <a:r>
              <a:rPr lang="fr-FR" dirty="0">
                <a:solidFill>
                  <a:schemeClr val="tx1"/>
                </a:solidFill>
              </a:rPr>
              <a:t>de votre enfant et communiquer avec </a:t>
            </a:r>
            <a:r>
              <a:rPr lang="fr-FR" dirty="0" smtClean="0">
                <a:solidFill>
                  <a:schemeClr val="tx1"/>
                </a:solidFill>
              </a:rPr>
              <a:t>lui</a:t>
            </a:r>
            <a:endParaRPr lang="fr-FR" dirty="0">
              <a:solidFill>
                <a:schemeClr val="tx1"/>
              </a:solidFill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312FD01-61A9-4254-2BD7-0DB7F63433A9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05" y="205019"/>
            <a:ext cx="1255848" cy="1255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805172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Pour plus d’informations…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fr-FR" dirty="0" smtClean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fr-FR" b="1" dirty="0" smtClean="0">
                <a:solidFill>
                  <a:schemeClr val="tx1"/>
                </a:solidFill>
              </a:rPr>
              <a:t>S’informer </a:t>
            </a:r>
            <a:r>
              <a:rPr lang="fr-FR" b="1" dirty="0">
                <a:solidFill>
                  <a:schemeClr val="tx1"/>
                </a:solidFill>
              </a:rPr>
              <a:t>en famille </a:t>
            </a:r>
            <a:r>
              <a:rPr lang="fr-FR" dirty="0">
                <a:solidFill>
                  <a:schemeClr val="tx1"/>
                </a:solidFill>
              </a:rPr>
              <a:t>: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tx1"/>
                </a:solidFill>
              </a:rPr>
              <a:t>Accès illimité à « </a:t>
            </a:r>
            <a:r>
              <a:rPr lang="fr-FR" i="1" dirty="0" err="1">
                <a:solidFill>
                  <a:schemeClr val="tx1"/>
                </a:solidFill>
              </a:rPr>
              <a:t>onisep</a:t>
            </a:r>
            <a:r>
              <a:rPr lang="fr-FR" i="1" dirty="0">
                <a:solidFill>
                  <a:schemeClr val="tx1"/>
                </a:solidFill>
              </a:rPr>
              <a:t>-service </a:t>
            </a:r>
            <a:r>
              <a:rPr lang="fr-FR" dirty="0">
                <a:solidFill>
                  <a:schemeClr val="tx1"/>
                </a:solidFill>
              </a:rPr>
              <a:t>» via </a:t>
            </a:r>
            <a:r>
              <a:rPr lang="fr-FR" b="1" dirty="0" err="1">
                <a:solidFill>
                  <a:schemeClr val="tx1"/>
                </a:solidFill>
              </a:rPr>
              <a:t>Cybercollège</a:t>
            </a:r>
            <a:endParaRPr lang="fr-FR" b="1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tx1"/>
                </a:solidFill>
              </a:rPr>
              <a:t>Vérifier régulièrement l’onglet « orientation » du </a:t>
            </a:r>
            <a:r>
              <a:rPr lang="fr-FR" b="1" dirty="0" err="1">
                <a:solidFill>
                  <a:schemeClr val="tx1"/>
                </a:solidFill>
              </a:rPr>
              <a:t>Cybercollège</a:t>
            </a:r>
            <a:r>
              <a:rPr lang="fr-FR" dirty="0">
                <a:solidFill>
                  <a:schemeClr val="tx1"/>
                </a:solidFill>
              </a:rPr>
              <a:t> où de nombreuses informations seront accessibles (comme ce </a:t>
            </a:r>
            <a:r>
              <a:rPr lang="fr-FR" dirty="0" smtClean="0">
                <a:solidFill>
                  <a:schemeClr val="tx1"/>
                </a:solidFill>
              </a:rPr>
              <a:t>diaporama)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chemeClr val="tx1"/>
                </a:solidFill>
              </a:rPr>
              <a:t>Se rendre au CIO: </a:t>
            </a:r>
            <a:r>
              <a:rPr lang="fr-FR" b="1" u="sng" dirty="0">
                <a:solidFill>
                  <a:schemeClr val="tx1"/>
                </a:solidFill>
              </a:rPr>
              <a:t>Centre d'Information et d'Orientation de St Etienne</a:t>
            </a:r>
            <a:r>
              <a:rPr lang="fr-FR" dirty="0">
                <a:solidFill>
                  <a:schemeClr val="tx1"/>
                </a:solidFill>
              </a:rPr>
              <a:t> (quartier le Soleil</a:t>
            </a:r>
            <a:r>
              <a:rPr lang="fr-FR" dirty="0" smtClean="0">
                <a:solidFill>
                  <a:schemeClr val="tx1"/>
                </a:solidFill>
              </a:rPr>
              <a:t>): 22 </a:t>
            </a:r>
            <a:r>
              <a:rPr lang="fr-FR" dirty="0">
                <a:solidFill>
                  <a:schemeClr val="tx1"/>
                </a:solidFill>
              </a:rPr>
              <a:t>rue Louis Soulié - 42000 </a:t>
            </a:r>
            <a:r>
              <a:rPr lang="fr-FR" dirty="0" smtClean="0">
                <a:solidFill>
                  <a:schemeClr val="tx1"/>
                </a:solidFill>
              </a:rPr>
              <a:t>Saint-Etienne (http</a:t>
            </a:r>
            <a:r>
              <a:rPr lang="fr-FR" dirty="0">
                <a:solidFill>
                  <a:schemeClr val="tx1"/>
                </a:solidFill>
              </a:rPr>
              <a:t>://</a:t>
            </a:r>
            <a:r>
              <a:rPr lang="fr-FR" dirty="0" smtClean="0">
                <a:solidFill>
                  <a:schemeClr val="tx1"/>
                </a:solidFill>
              </a:rPr>
              <a:t>saint-etienne.cio.ac-lyon.fr/spip)</a:t>
            </a:r>
            <a:endParaRPr lang="fr-FR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tx1"/>
                </a:solidFill>
              </a:rPr>
              <a:t>Se rendre dans des forums des métiers ou dédiés à l’orientation: 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fr-FR" i="1" dirty="0">
                <a:solidFill>
                  <a:schemeClr val="tx1"/>
                </a:solidFill>
                <a:sym typeface="Wingdings 3" panose="05040102010807070707" pitchFamily="18" charset="2"/>
              </a:rPr>
              <a:t>salon de l’étudiant de Saint-Etienne (parc des expositions): 23 et 24 novembre 2024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fr-FR" i="1" dirty="0">
                <a:solidFill>
                  <a:schemeClr val="tx1"/>
                </a:solidFill>
              </a:rPr>
              <a:t>salon de l'étudiant </a:t>
            </a:r>
            <a:r>
              <a:rPr lang="fr-FR" i="1" dirty="0" err="1">
                <a:solidFill>
                  <a:schemeClr val="tx1"/>
                </a:solidFill>
              </a:rPr>
              <a:t>Eurexpo</a:t>
            </a:r>
            <a:r>
              <a:rPr lang="fr-FR" i="1" dirty="0">
                <a:solidFill>
                  <a:schemeClr val="tx1"/>
                </a:solidFill>
              </a:rPr>
              <a:t> Lyon : 10 au 12 janvier </a:t>
            </a:r>
            <a:r>
              <a:rPr lang="fr-FR" i="1" dirty="0" smtClean="0">
                <a:solidFill>
                  <a:schemeClr val="tx1"/>
                </a:solidFill>
              </a:rPr>
              <a:t>2025</a:t>
            </a:r>
            <a:endParaRPr lang="fr-FR" i="1" dirty="0">
              <a:solidFill>
                <a:schemeClr val="tx1"/>
              </a:solidFill>
            </a:endParaRPr>
          </a:p>
          <a:p>
            <a:endParaRPr lang="fr-FR" dirty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-292387"/>
            <a:ext cx="184731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/>
            </a:r>
            <a:br>
              <a:rPr kumimoji="0" lang="fr-FR" altLang="fr-FR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</a:br>
            <a:endParaRPr kumimoji="0" lang="fr-FR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253584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dirty="0">
                <a:solidFill>
                  <a:schemeClr val="tx1"/>
                </a:solidFill>
              </a:rPr>
              <a:t>Glossaire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b="1" u="sng" dirty="0">
                <a:solidFill>
                  <a:schemeClr val="tx1"/>
                </a:solidFill>
              </a:rPr>
              <a:t>Orientation</a:t>
            </a:r>
            <a:r>
              <a:rPr lang="fr-FR" b="1" dirty="0">
                <a:solidFill>
                  <a:schemeClr val="tx1"/>
                </a:solidFill>
              </a:rPr>
              <a:t> </a:t>
            </a:r>
            <a:r>
              <a:rPr lang="fr-FR" dirty="0">
                <a:solidFill>
                  <a:schemeClr val="tx1"/>
                </a:solidFill>
              </a:rPr>
              <a:t>: le choix d’une voie (CAP/2</a:t>
            </a:r>
            <a:r>
              <a:rPr lang="fr-FR" baseline="30000" dirty="0">
                <a:solidFill>
                  <a:schemeClr val="tx1"/>
                </a:solidFill>
              </a:rPr>
              <a:t>nde</a:t>
            </a:r>
            <a:r>
              <a:rPr lang="fr-FR" dirty="0">
                <a:solidFill>
                  <a:schemeClr val="tx1"/>
                </a:solidFill>
              </a:rPr>
              <a:t> PRO/2</a:t>
            </a:r>
            <a:r>
              <a:rPr lang="fr-FR" baseline="30000" dirty="0">
                <a:solidFill>
                  <a:schemeClr val="tx1"/>
                </a:solidFill>
              </a:rPr>
              <a:t>nde</a:t>
            </a:r>
            <a:r>
              <a:rPr lang="fr-FR" dirty="0">
                <a:solidFill>
                  <a:schemeClr val="tx1"/>
                </a:solidFill>
              </a:rPr>
              <a:t> GT)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b="1" u="sng" dirty="0">
                <a:solidFill>
                  <a:schemeClr val="tx1"/>
                </a:solidFill>
              </a:rPr>
              <a:t>Affectation</a:t>
            </a:r>
            <a:r>
              <a:rPr lang="fr-FR" b="1" dirty="0">
                <a:solidFill>
                  <a:schemeClr val="tx1"/>
                </a:solidFill>
              </a:rPr>
              <a:t> :</a:t>
            </a:r>
            <a:r>
              <a:rPr lang="fr-FR" dirty="0">
                <a:solidFill>
                  <a:schemeClr val="tx1"/>
                </a:solidFill>
              </a:rPr>
              <a:t> la candidature dans un établissement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b="1" u="sng" dirty="0" err="1">
                <a:solidFill>
                  <a:schemeClr val="tx1"/>
                </a:solidFill>
              </a:rPr>
              <a:t>Edu’connect</a:t>
            </a:r>
            <a:r>
              <a:rPr lang="fr-FR" b="1" dirty="0">
                <a:solidFill>
                  <a:schemeClr val="tx1"/>
                </a:solidFill>
              </a:rPr>
              <a:t> :</a:t>
            </a:r>
            <a:r>
              <a:rPr lang="fr-FR" dirty="0">
                <a:solidFill>
                  <a:schemeClr val="tx1"/>
                </a:solidFill>
              </a:rPr>
              <a:t> saisie des vœux d’orientation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b="1" u="sng" dirty="0" err="1">
                <a:solidFill>
                  <a:schemeClr val="tx1"/>
                </a:solidFill>
              </a:rPr>
              <a:t>Afflenet</a:t>
            </a:r>
            <a:r>
              <a:rPr lang="fr-FR" b="1" dirty="0">
                <a:solidFill>
                  <a:schemeClr val="tx1"/>
                </a:solidFill>
              </a:rPr>
              <a:t> :</a:t>
            </a:r>
            <a:r>
              <a:rPr lang="fr-FR" dirty="0">
                <a:solidFill>
                  <a:schemeClr val="tx1"/>
                </a:solidFill>
              </a:rPr>
              <a:t> saisie des vœux d’affectation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b="1" u="sng" dirty="0">
                <a:solidFill>
                  <a:schemeClr val="tx1"/>
                </a:solidFill>
              </a:rPr>
              <a:t>DNB</a:t>
            </a:r>
            <a:r>
              <a:rPr lang="fr-FR" b="1" dirty="0">
                <a:solidFill>
                  <a:schemeClr val="tx1"/>
                </a:solidFill>
              </a:rPr>
              <a:t> </a:t>
            </a:r>
            <a:r>
              <a:rPr lang="fr-FR" dirty="0">
                <a:solidFill>
                  <a:schemeClr val="tx1"/>
                </a:solidFill>
              </a:rPr>
              <a:t>: Diplôme National du Brevet 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b="1" u="sng" dirty="0">
                <a:solidFill>
                  <a:schemeClr val="tx1"/>
                </a:solidFill>
              </a:rPr>
              <a:t>PIX</a:t>
            </a:r>
            <a:r>
              <a:rPr lang="fr-FR" b="1" dirty="0">
                <a:solidFill>
                  <a:schemeClr val="tx1"/>
                </a:solidFill>
              </a:rPr>
              <a:t> : </a:t>
            </a:r>
            <a:r>
              <a:rPr lang="fr-FR" dirty="0">
                <a:solidFill>
                  <a:schemeClr val="tx1"/>
                </a:solidFill>
              </a:rPr>
              <a:t>Certification des compétences numériques 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b="1" u="sng" dirty="0">
                <a:solidFill>
                  <a:schemeClr val="tx1"/>
                </a:solidFill>
              </a:rPr>
              <a:t>ASSR2</a:t>
            </a:r>
            <a:r>
              <a:rPr lang="fr-FR" b="1" dirty="0">
                <a:solidFill>
                  <a:schemeClr val="tx1"/>
                </a:solidFill>
              </a:rPr>
              <a:t> </a:t>
            </a:r>
            <a:r>
              <a:rPr lang="fr-FR" dirty="0">
                <a:solidFill>
                  <a:schemeClr val="tx1"/>
                </a:solidFill>
              </a:rPr>
              <a:t>: Attestation de Sécurité Routière niveau 2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b="1" u="sng" dirty="0">
                <a:solidFill>
                  <a:schemeClr val="tx1"/>
                </a:solidFill>
              </a:rPr>
              <a:t>Mini-stage</a:t>
            </a:r>
            <a:r>
              <a:rPr lang="fr-FR" b="1" dirty="0">
                <a:solidFill>
                  <a:schemeClr val="tx1"/>
                </a:solidFill>
              </a:rPr>
              <a:t> </a:t>
            </a:r>
            <a:r>
              <a:rPr lang="fr-FR" dirty="0">
                <a:solidFill>
                  <a:schemeClr val="tx1"/>
                </a:solidFill>
              </a:rPr>
              <a:t>: journée ou ½ journée effectuée dans un lycée professionnel pour découvrir une formation et l’établissement d’accueil 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b="1" u="sng" dirty="0">
                <a:solidFill>
                  <a:schemeClr val="tx1"/>
                </a:solidFill>
              </a:rPr>
              <a:t>QPP</a:t>
            </a:r>
            <a:r>
              <a:rPr lang="fr-FR" b="1" dirty="0">
                <a:solidFill>
                  <a:schemeClr val="tx1"/>
                </a:solidFill>
              </a:rPr>
              <a:t> </a:t>
            </a:r>
            <a:r>
              <a:rPr lang="fr-FR" dirty="0">
                <a:solidFill>
                  <a:schemeClr val="tx1"/>
                </a:solidFill>
              </a:rPr>
              <a:t>: Questionnaire de personnalité qui permet à l’élève de mieux se connaître. 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312FD01-61A9-4254-2BD7-0DB7F63433A9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05" y="205019"/>
            <a:ext cx="1255848" cy="1255848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2115" y="2163759"/>
            <a:ext cx="3505689" cy="2114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42442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Merci et bonne soirée !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312FD01-61A9-4254-2BD7-0DB7F63433A9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05" y="205019"/>
            <a:ext cx="1255848" cy="1255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5893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F2EBD54-2D31-26C0-B9AC-D0804AF36F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Le Diplôme National du Brevet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52567F3-961A-FFA7-4150-EA190465D1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fr-FR" sz="3200" dirty="0">
                <a:solidFill>
                  <a:schemeClr val="tx1"/>
                </a:solidFill>
              </a:rPr>
              <a:t> </a:t>
            </a:r>
            <a:r>
              <a:rPr lang="fr-FR" sz="2800" u="sng" dirty="0">
                <a:solidFill>
                  <a:schemeClr val="tx1"/>
                </a:solidFill>
              </a:rPr>
              <a:t>Le contrôle continu </a:t>
            </a:r>
            <a:r>
              <a:rPr lang="fr-FR" sz="2800" dirty="0">
                <a:solidFill>
                  <a:schemeClr val="tx1"/>
                </a:solidFill>
              </a:rPr>
              <a:t>: calculé sur le socle commun </a:t>
            </a:r>
            <a:r>
              <a:rPr lang="fr-FR" sz="2800" dirty="0">
                <a:solidFill>
                  <a:schemeClr val="tx1"/>
                </a:solidFill>
                <a:cs typeface="Times New Roman" pitchFamily="18" charset="0"/>
              </a:rPr>
              <a:t>de connaissances et de compétences			</a:t>
            </a:r>
            <a:r>
              <a:rPr lang="fr-FR" sz="2800" dirty="0">
                <a:solidFill>
                  <a:schemeClr val="tx1"/>
                </a:solidFill>
                <a:cs typeface="Times New Roman" pitchFamily="18" charset="0"/>
                <a:sym typeface="Wingdings 3" panose="05040102010807070707" pitchFamily="18" charset="2"/>
              </a:rPr>
              <a:t> 400 points</a:t>
            </a:r>
            <a:endParaRPr lang="fr-FR" sz="2800" dirty="0">
              <a:solidFill>
                <a:schemeClr val="tx1"/>
              </a:solidFill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endParaRPr lang="fr-FR" sz="2800" u="sng" dirty="0">
              <a:solidFill>
                <a:schemeClr val="tx1"/>
              </a:solidFill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fr-FR" sz="2800" u="sng" dirty="0">
                <a:solidFill>
                  <a:schemeClr val="tx1"/>
                </a:solidFill>
                <a:cs typeface="Times New Roman" pitchFamily="18" charset="0"/>
              </a:rPr>
              <a:t>Une épreuve orale</a:t>
            </a:r>
            <a:r>
              <a:rPr lang="fr-FR" sz="2800" dirty="0">
                <a:solidFill>
                  <a:schemeClr val="tx1"/>
                </a:solidFill>
                <a:cs typeface="Times New Roman" pitchFamily="18" charset="0"/>
              </a:rPr>
              <a:t> : en lien avec les parcours 	</a:t>
            </a:r>
            <a:r>
              <a:rPr lang="fr-FR" sz="2800" dirty="0">
                <a:solidFill>
                  <a:schemeClr val="tx1"/>
                </a:solidFill>
                <a:cs typeface="Times New Roman" pitchFamily="18" charset="0"/>
                <a:sym typeface="Wingdings 3" panose="05040102010807070707" pitchFamily="18" charset="2"/>
              </a:rPr>
              <a:t>100 points</a:t>
            </a:r>
          </a:p>
          <a:p>
            <a:pPr>
              <a:buFont typeface="Wingdings" panose="05000000000000000000" pitchFamily="2" charset="2"/>
              <a:buChar char="ü"/>
            </a:pPr>
            <a:endParaRPr lang="fr-FR" sz="2800" u="sng" dirty="0">
              <a:solidFill>
                <a:schemeClr val="tx1"/>
              </a:solidFill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fr-FR" sz="2800" u="sng" dirty="0">
                <a:solidFill>
                  <a:schemeClr val="tx1"/>
                </a:solidFill>
                <a:cs typeface="Times New Roman" pitchFamily="18" charset="0"/>
              </a:rPr>
              <a:t>Des épreuves écrites</a:t>
            </a:r>
            <a:r>
              <a:rPr lang="fr-FR" sz="2800" dirty="0">
                <a:solidFill>
                  <a:schemeClr val="tx1"/>
                </a:solidFill>
                <a:cs typeface="Times New Roman" pitchFamily="18" charset="0"/>
              </a:rPr>
              <a:t> : Français, Mathématiques, SVT, Physique, Technologie, Histoire-Géographie et EMC		</a:t>
            </a:r>
            <a:r>
              <a:rPr lang="fr-FR" sz="2800" dirty="0">
                <a:solidFill>
                  <a:schemeClr val="tx1"/>
                </a:solidFill>
                <a:cs typeface="Times New Roman" pitchFamily="18" charset="0"/>
                <a:sym typeface="Wingdings 3" panose="05040102010807070707" pitchFamily="18" charset="2"/>
              </a:rPr>
              <a:t> 300 points </a:t>
            </a:r>
            <a:endParaRPr lang="fr-FR" sz="2800" dirty="0">
              <a:solidFill>
                <a:schemeClr val="tx1"/>
              </a:solidFill>
              <a:cs typeface="Times New Roman" pitchFamily="18" charset="0"/>
            </a:endParaRPr>
          </a:p>
          <a:p>
            <a:pPr>
              <a:buFont typeface="Franklin Gothic Book" panose="020B0503020102020204" pitchFamily="34" charset="0"/>
              <a:buChar char="→"/>
            </a:pPr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312FD01-61A9-4254-2BD7-0DB7F63433A9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05" y="205019"/>
            <a:ext cx="1255848" cy="1255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8320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A2D7DD2-6824-D374-68CE-A9D77CEDEB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1353" y="166754"/>
            <a:ext cx="10058400" cy="1450757"/>
          </a:xfrm>
        </p:spPr>
        <p:txBody>
          <a:bodyPr/>
          <a:lstStyle/>
          <a:p>
            <a:pPr algn="ctr"/>
            <a:r>
              <a:rPr lang="fr-FR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Le Socle Commun de Connaissances et de Compétences</a:t>
            </a:r>
          </a:p>
        </p:txBody>
      </p:sp>
      <p:graphicFrame>
        <p:nvGraphicFramePr>
          <p:cNvPr id="4" name="Espace réservé du contenu 3">
            <a:extLst>
              <a:ext uri="{FF2B5EF4-FFF2-40B4-BE49-F238E27FC236}">
                <a16:creationId xmlns:a16="http://schemas.microsoft.com/office/drawing/2014/main" id="{8A4EF727-8DE3-A67F-AC11-48A56C6A300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30755428"/>
              </p:ext>
            </p:extLst>
          </p:nvPr>
        </p:nvGraphicFramePr>
        <p:xfrm>
          <a:off x="1066800" y="2318874"/>
          <a:ext cx="100584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ZoneTexte 4">
            <a:extLst>
              <a:ext uri="{FF2B5EF4-FFF2-40B4-BE49-F238E27FC236}">
                <a16:creationId xmlns:a16="http://schemas.microsoft.com/office/drawing/2014/main" id="{56ED9AE5-25F0-DC25-F7AF-A62A1F4BA311}"/>
              </a:ext>
            </a:extLst>
          </p:cNvPr>
          <p:cNvSpPr txBox="1"/>
          <p:nvPr/>
        </p:nvSpPr>
        <p:spPr>
          <a:xfrm>
            <a:off x="1097280" y="1737360"/>
            <a:ext cx="9997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/>
              <a:t>5 domaines évalués progressivement </a:t>
            </a:r>
            <a:r>
              <a:rPr lang="fr-FR" sz="2400" b="1" u="sng" dirty="0"/>
              <a:t>depuis le début du cycle 4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F312FD01-61A9-4254-2BD7-0DB7F63433A9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05" y="205019"/>
            <a:ext cx="1255848" cy="1255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32591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0C35A9-856E-F7A1-C391-8E01FACF4E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Contrôle continu </a:t>
            </a:r>
            <a:r>
              <a:rPr lang="fr-FR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  <a:sym typeface="Wingdings 3" panose="05040102010807070707" pitchFamily="18" charset="2"/>
              </a:rPr>
              <a:t> 400 points</a:t>
            </a:r>
            <a:endParaRPr lang="fr-FR" dirty="0">
              <a:solidFill>
                <a:schemeClr val="tx1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D559365E-7E8D-A278-0602-19ADF16F00D4}"/>
              </a:ext>
            </a:extLst>
          </p:cNvPr>
          <p:cNvSpPr txBox="1"/>
          <p:nvPr/>
        </p:nvSpPr>
        <p:spPr>
          <a:xfrm>
            <a:off x="893852" y="5342562"/>
            <a:ext cx="109008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Franklin Gothic Book" panose="020B0503020102020204" pitchFamily="34" charset="0"/>
              <a:buChar char="→"/>
            </a:pPr>
            <a:r>
              <a:rPr lang="fr-FR" sz="2000" dirty="0"/>
              <a:t>Evaluation de l’ensemble des domaines par toute l’équipe enseignante pendant l’année scolaire.</a:t>
            </a:r>
          </a:p>
          <a:p>
            <a:pPr marL="342900" indent="-342900" algn="just">
              <a:buFont typeface="Franklin Gothic Book" panose="020B0503020102020204" pitchFamily="34" charset="0"/>
              <a:buChar char="→"/>
            </a:pPr>
            <a:r>
              <a:rPr lang="fr-FR" sz="2000" dirty="0"/>
              <a:t>Transmission au rectorat via l’application « Cyclade » pour le DNB par le chef d’établissement.</a:t>
            </a: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53FFF562-8405-7048-92F4-A392D89A126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30363" y="1952089"/>
            <a:ext cx="8991600" cy="3168551"/>
          </a:xfrm>
          <a:prstGeom prst="rect">
            <a:avLst/>
          </a:prstGeom>
          <a:noFill/>
          <a:ln w="38100">
            <a:solidFill>
              <a:srgbClr val="7030A0"/>
            </a:solidFill>
            <a:miter lim="800000"/>
            <a:headEnd/>
            <a:tailEnd/>
          </a:ln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3C9C8756-7A0F-01B9-11B7-C3BD911DCE26}"/>
              </a:ext>
            </a:extLst>
          </p:cNvPr>
          <p:cNvSpPr txBox="1"/>
          <p:nvPr/>
        </p:nvSpPr>
        <p:spPr>
          <a:xfrm>
            <a:off x="6000107" y="4567352"/>
            <a:ext cx="12534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rgbClr val="FF0000"/>
                </a:solidFill>
              </a:rPr>
              <a:t>ou Chorale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C6BF879-3835-AD22-B624-E28A72C549FB}"/>
              </a:ext>
            </a:extLst>
          </p:cNvPr>
          <p:cNvSpPr/>
          <p:nvPr/>
        </p:nvSpPr>
        <p:spPr>
          <a:xfrm>
            <a:off x="175719" y="1885588"/>
            <a:ext cx="1223994" cy="554805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u="sng" dirty="0"/>
              <a:t>Exemple 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F312FD01-61A9-4254-2BD7-0DB7F63433A9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05" y="205019"/>
            <a:ext cx="1255848" cy="1255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36742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55977F1-6F9B-0610-2243-D161DE9FA2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L’épreuve orale </a:t>
            </a:r>
            <a:r>
              <a:rPr lang="fr-FR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  <a:sym typeface="Wingdings 3" panose="05040102010807070707" pitchFamily="18" charset="2"/>
              </a:rPr>
              <a:t> 100 points</a:t>
            </a:r>
            <a:endParaRPr lang="fr-FR" dirty="0">
              <a:solidFill>
                <a:schemeClr val="tx1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7526BF46-D055-C8DA-B809-B5668C8FF54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6904" y="1931542"/>
            <a:ext cx="7508776" cy="4078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90E6F8B7-E521-3241-9A41-EF60135B854F}"/>
              </a:ext>
            </a:extLst>
          </p:cNvPr>
          <p:cNvSpPr txBox="1"/>
          <p:nvPr/>
        </p:nvSpPr>
        <p:spPr>
          <a:xfrm>
            <a:off x="339047" y="2599362"/>
            <a:ext cx="309252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2800" dirty="0"/>
              <a:t>Présentation d’</a:t>
            </a:r>
            <a:r>
              <a:rPr lang="fr-FR" sz="2800" b="1" dirty="0"/>
              <a:t>un </a:t>
            </a:r>
            <a:r>
              <a:rPr lang="fr-FR" sz="2800" b="1" u="sng" dirty="0"/>
              <a:t>projet</a:t>
            </a:r>
            <a:r>
              <a:rPr lang="fr-FR" sz="2800" u="sng" dirty="0"/>
              <a:t> </a:t>
            </a:r>
            <a:r>
              <a:rPr lang="fr-FR" sz="2800" b="1" u="sng" dirty="0"/>
              <a:t>réalisé au collège</a:t>
            </a:r>
            <a:r>
              <a:rPr lang="fr-FR" sz="2800" b="1" dirty="0"/>
              <a:t>, </a:t>
            </a:r>
            <a:r>
              <a:rPr lang="fr-FR" sz="2800" dirty="0"/>
              <a:t>au choix de l’élève, qui s’inscrira dans un des </a:t>
            </a:r>
            <a:r>
              <a:rPr lang="fr-FR" sz="2800" b="1" dirty="0"/>
              <a:t>4 parcours 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F312FD01-61A9-4254-2BD7-0DB7F63433A9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05" y="205019"/>
            <a:ext cx="1255848" cy="1255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29861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4334BFD-E049-93EF-0C3F-B30699275D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4951" y="358208"/>
            <a:ext cx="10058400" cy="1450757"/>
          </a:xfrm>
        </p:spPr>
        <p:txBody>
          <a:bodyPr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L’épreuve orale </a:t>
            </a:r>
            <a:r>
              <a:rPr lang="fr-FR" dirty="0">
                <a:solidFill>
                  <a:schemeClr val="tx1"/>
                </a:solidFill>
                <a:latin typeface="Franklin Gothic Book" panose="020B0503020102020204" pitchFamily="34" charset="0"/>
                <a:sym typeface="Wingdings 3" panose="05040102010807070707" pitchFamily="18" charset="2"/>
              </a:rPr>
              <a:t> 100 points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27D3E332-44A4-BD40-4F38-CA945C8AF9B8}"/>
              </a:ext>
            </a:extLst>
          </p:cNvPr>
          <p:cNvSpPr txBox="1"/>
          <p:nvPr/>
        </p:nvSpPr>
        <p:spPr>
          <a:xfrm>
            <a:off x="534255" y="1737360"/>
            <a:ext cx="5383660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sz="2800" b="1" u="sng" dirty="0"/>
              <a:t>Son évaluation </a:t>
            </a:r>
            <a:r>
              <a:rPr lang="fr-FR" sz="3200" b="1" dirty="0"/>
              <a:t>:</a:t>
            </a:r>
            <a:r>
              <a:rPr lang="fr-FR" sz="2400" b="1" dirty="0"/>
              <a:t> </a:t>
            </a:r>
            <a:r>
              <a:rPr lang="fr-FR" dirty="0"/>
              <a:t>Un total de </a:t>
            </a:r>
            <a:r>
              <a:rPr lang="fr-FR" b="1" dirty="0"/>
              <a:t>100</a:t>
            </a:r>
            <a:r>
              <a:rPr lang="fr-FR" dirty="0"/>
              <a:t> points, répartis sur: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b="1" dirty="0"/>
              <a:t>50</a:t>
            </a:r>
            <a:r>
              <a:rPr lang="fr-FR" dirty="0"/>
              <a:t> points pour la maîtrise du </a:t>
            </a:r>
            <a:r>
              <a:rPr lang="fr-FR" b="1" dirty="0"/>
              <a:t>sujet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b="1" dirty="0"/>
              <a:t>50</a:t>
            </a:r>
            <a:r>
              <a:rPr lang="fr-FR" dirty="0"/>
              <a:t> points pour la maîtrise de </a:t>
            </a:r>
            <a:r>
              <a:rPr lang="fr-FR" b="1" dirty="0"/>
              <a:t>l’expression orale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dirty="0"/>
              <a:t>Sans </a:t>
            </a:r>
            <a:r>
              <a:rPr lang="fr-FR" b="1" dirty="0"/>
              <a:t>note</a:t>
            </a:r>
            <a:r>
              <a:rPr lang="fr-FR" dirty="0"/>
              <a:t> ni </a:t>
            </a:r>
            <a:r>
              <a:rPr lang="fr-FR" b="1" dirty="0"/>
              <a:t>support: </a:t>
            </a:r>
            <a:r>
              <a:rPr lang="fr-FR" dirty="0"/>
              <a:t>une organisation propre à chaque établissement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CDE855B4-392E-533D-2D41-F3F07684E97C}"/>
              </a:ext>
            </a:extLst>
          </p:cNvPr>
          <p:cNvSpPr txBox="1"/>
          <p:nvPr/>
        </p:nvSpPr>
        <p:spPr>
          <a:xfrm>
            <a:off x="6429566" y="1808965"/>
            <a:ext cx="5478181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400" b="1" u="sng" dirty="0">
                <a:cs typeface="Times New Roman" pitchFamily="18" charset="0"/>
              </a:rPr>
              <a:t>Un Projet</a:t>
            </a:r>
            <a:r>
              <a:rPr lang="fr-FR" sz="2400" b="1" dirty="0">
                <a:cs typeface="Times New Roman" pitchFamily="18" charset="0"/>
              </a:rPr>
              <a:t> </a:t>
            </a:r>
            <a:r>
              <a:rPr lang="fr-FR" sz="2000" b="1" dirty="0">
                <a:cs typeface="Times New Roman" pitchFamily="18" charset="0"/>
              </a:rPr>
              <a:t>: </a:t>
            </a:r>
            <a:r>
              <a:rPr lang="fr-FR" sz="2000" dirty="0">
                <a:cs typeface="Times New Roman" pitchFamily="18" charset="0"/>
              </a:rPr>
              <a:t>présenté par l’élève s’inscrivant dans un (seul ) parcours</a:t>
            </a:r>
          </a:p>
          <a:p>
            <a:pPr marL="1200150" lvl="2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fr-FR" sz="2000" b="1" dirty="0">
                <a:cs typeface="Times New Roman" pitchFamily="18" charset="0"/>
              </a:rPr>
              <a:t>Parcours </a:t>
            </a:r>
            <a:r>
              <a:rPr lang="fr-FR" sz="2000" b="1" dirty="0" smtClean="0">
                <a:cs typeface="Times New Roman" pitchFamily="18" charset="0"/>
              </a:rPr>
              <a:t>Avenir : </a:t>
            </a:r>
            <a:r>
              <a:rPr lang="fr-FR" sz="2000" dirty="0" smtClean="0">
                <a:cs typeface="Times New Roman" pitchFamily="18" charset="0"/>
              </a:rPr>
              <a:t>réservé aux élèves ayant effectué un ou plusieurs mini-stages.</a:t>
            </a:r>
            <a:endParaRPr lang="fr-FR" sz="2000" b="1" dirty="0">
              <a:cs typeface="Times New Roman" pitchFamily="18" charset="0"/>
            </a:endParaRPr>
          </a:p>
          <a:p>
            <a:pPr marL="1200150" lvl="2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fr-FR" sz="2000" b="1" dirty="0">
                <a:cs typeface="Times New Roman" pitchFamily="18" charset="0"/>
              </a:rPr>
              <a:t>Parcours Citoyen</a:t>
            </a:r>
          </a:p>
          <a:p>
            <a:pPr marL="1200150" lvl="2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fr-FR" sz="2000" b="1" dirty="0">
                <a:cs typeface="Times New Roman" pitchFamily="18" charset="0"/>
              </a:rPr>
              <a:t>Parcours Santé</a:t>
            </a:r>
          </a:p>
          <a:p>
            <a:pPr marL="1200150" lvl="2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fr-FR" sz="2000" b="1" dirty="0">
                <a:cs typeface="Times New Roman" pitchFamily="18" charset="0"/>
              </a:rPr>
              <a:t>Parcours Artistique et Culturel</a:t>
            </a:r>
          </a:p>
          <a:p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95FEFBA0-2872-718F-2769-0506AD4B2B12}"/>
              </a:ext>
            </a:extLst>
          </p:cNvPr>
          <p:cNvSpPr txBox="1"/>
          <p:nvPr/>
        </p:nvSpPr>
        <p:spPr>
          <a:xfrm>
            <a:off x="534255" y="4317343"/>
            <a:ext cx="1073854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sz="2400" b="1" u="sng" dirty="0">
                <a:cs typeface="Times New Roman" pitchFamily="18" charset="0"/>
              </a:rPr>
              <a:t>Passage de l’épreuve</a:t>
            </a:r>
            <a:r>
              <a:rPr lang="fr-FR" sz="2400" b="1" dirty="0">
                <a:cs typeface="Times New Roman" pitchFamily="18" charset="0"/>
              </a:rPr>
              <a:t> : </a:t>
            </a:r>
            <a:r>
              <a:rPr lang="fr-FR" sz="2400" dirty="0">
                <a:cs typeface="Times New Roman" pitchFamily="18" charset="0"/>
              </a:rPr>
              <a:t>mercredi </a:t>
            </a:r>
            <a:r>
              <a:rPr lang="fr-FR" sz="2400" b="1" dirty="0">
                <a:cs typeface="Times New Roman" pitchFamily="18" charset="0"/>
              </a:rPr>
              <a:t>4</a:t>
            </a:r>
            <a:r>
              <a:rPr lang="fr-FR" sz="2400" b="1" dirty="0" smtClean="0">
                <a:cs typeface="Times New Roman" pitchFamily="18" charset="0"/>
              </a:rPr>
              <a:t> </a:t>
            </a:r>
            <a:r>
              <a:rPr lang="fr-FR" sz="2400" b="1" dirty="0">
                <a:cs typeface="Times New Roman" pitchFamily="18" charset="0"/>
              </a:rPr>
              <a:t>juin </a:t>
            </a:r>
            <a:r>
              <a:rPr lang="fr-FR" sz="2400" b="1" dirty="0" smtClean="0">
                <a:cs typeface="Times New Roman" pitchFamily="18" charset="0"/>
              </a:rPr>
              <a:t>2025</a:t>
            </a:r>
            <a:endParaRPr lang="fr-FR" sz="2400" dirty="0">
              <a:cs typeface="Times New Roman" pitchFamily="18" charset="0"/>
            </a:endParaRPr>
          </a:p>
          <a:p>
            <a:r>
              <a:rPr lang="fr-FR" dirty="0">
                <a:cs typeface="Times New Roman" pitchFamily="18" charset="0"/>
              </a:rPr>
              <a:t> 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2000" dirty="0">
                <a:cs typeface="Times New Roman" pitchFamily="18" charset="0"/>
              </a:rPr>
              <a:t>Possibilités de passer l’épreuve orale soit </a:t>
            </a:r>
            <a:r>
              <a:rPr lang="fr-FR" sz="2000" b="1" dirty="0">
                <a:cs typeface="Times New Roman" pitchFamily="18" charset="0"/>
              </a:rPr>
              <a:t>individuellemen</a:t>
            </a:r>
            <a:r>
              <a:rPr lang="fr-FR" sz="2000" dirty="0">
                <a:cs typeface="Times New Roman" pitchFamily="18" charset="0"/>
              </a:rPr>
              <a:t>t, soit </a:t>
            </a:r>
            <a:r>
              <a:rPr lang="fr-FR" sz="2000" b="1" dirty="0">
                <a:cs typeface="Times New Roman" pitchFamily="18" charset="0"/>
              </a:rPr>
              <a:t>collectivement </a:t>
            </a:r>
            <a:r>
              <a:rPr lang="fr-FR" sz="2000" dirty="0">
                <a:cs typeface="Times New Roman" pitchFamily="18" charset="0"/>
              </a:rPr>
              <a:t>(</a:t>
            </a:r>
            <a:r>
              <a:rPr lang="fr-FR" sz="2000" b="1" dirty="0">
                <a:cs typeface="Times New Roman" pitchFamily="18" charset="0"/>
              </a:rPr>
              <a:t>3</a:t>
            </a:r>
            <a:r>
              <a:rPr lang="fr-FR" sz="2000" dirty="0">
                <a:cs typeface="Times New Roman" pitchFamily="18" charset="0"/>
              </a:rPr>
              <a:t> élèves maximum). Attention! La note reste </a:t>
            </a:r>
            <a:r>
              <a:rPr lang="fr-FR" sz="2000" b="1" u="sng" dirty="0">
                <a:cs typeface="Times New Roman" pitchFamily="18" charset="0"/>
              </a:rPr>
              <a:t>INDIVIDUELLE</a:t>
            </a:r>
            <a:r>
              <a:rPr lang="fr-FR" sz="2000" dirty="0">
                <a:cs typeface="Times New Roman" pitchFamily="18" charset="0"/>
              </a:rPr>
              <a:t>!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2000" dirty="0">
                <a:cs typeface="Times New Roman" pitchFamily="18" charset="0"/>
              </a:rPr>
              <a:t>En cas d’exposé </a:t>
            </a:r>
            <a:r>
              <a:rPr lang="fr-FR" sz="2000" b="1" u="sng" dirty="0">
                <a:cs typeface="Times New Roman" pitchFamily="18" charset="0"/>
              </a:rPr>
              <a:t>individuel</a:t>
            </a:r>
            <a:r>
              <a:rPr lang="fr-FR" sz="2000" dirty="0">
                <a:cs typeface="Times New Roman" pitchFamily="18" charset="0"/>
              </a:rPr>
              <a:t> : </a:t>
            </a:r>
            <a:r>
              <a:rPr lang="fr-FR" sz="2000" b="1" dirty="0">
                <a:cs typeface="Times New Roman" pitchFamily="18" charset="0"/>
              </a:rPr>
              <a:t>5 minutes </a:t>
            </a:r>
            <a:r>
              <a:rPr lang="fr-FR" sz="2000" dirty="0">
                <a:cs typeface="Times New Roman" pitchFamily="18" charset="0"/>
              </a:rPr>
              <a:t>de présentation et </a:t>
            </a:r>
            <a:r>
              <a:rPr lang="fr-FR" sz="2000" b="1" dirty="0">
                <a:cs typeface="Times New Roman" pitchFamily="18" charset="0"/>
              </a:rPr>
              <a:t>10 minutes </a:t>
            </a:r>
            <a:r>
              <a:rPr lang="fr-FR" sz="2000" dirty="0">
                <a:cs typeface="Times New Roman" pitchFamily="18" charset="0"/>
              </a:rPr>
              <a:t>d’entretien avec le jury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2000" dirty="0">
                <a:cs typeface="Times New Roman" pitchFamily="18" charset="0"/>
              </a:rPr>
              <a:t>En cas d’exposé </a:t>
            </a:r>
            <a:r>
              <a:rPr lang="fr-FR" sz="2000" b="1" u="sng" dirty="0">
                <a:cs typeface="Times New Roman" pitchFamily="18" charset="0"/>
              </a:rPr>
              <a:t>collectif</a:t>
            </a:r>
            <a:r>
              <a:rPr lang="fr-FR" sz="2000" dirty="0">
                <a:cs typeface="Times New Roman" pitchFamily="18" charset="0"/>
              </a:rPr>
              <a:t> : </a:t>
            </a:r>
            <a:r>
              <a:rPr lang="fr-FR" sz="2000" b="1" dirty="0">
                <a:cs typeface="Times New Roman" pitchFamily="18" charset="0"/>
              </a:rPr>
              <a:t>10 minutes </a:t>
            </a:r>
            <a:r>
              <a:rPr lang="fr-FR" sz="2000" dirty="0">
                <a:cs typeface="Times New Roman" pitchFamily="18" charset="0"/>
              </a:rPr>
              <a:t>de présentation et </a:t>
            </a:r>
            <a:r>
              <a:rPr lang="fr-FR" sz="2000" b="1" dirty="0">
                <a:cs typeface="Times New Roman" pitchFamily="18" charset="0"/>
              </a:rPr>
              <a:t>15 minutes </a:t>
            </a:r>
            <a:r>
              <a:rPr lang="fr-FR" sz="2000" dirty="0">
                <a:cs typeface="Times New Roman" pitchFamily="18" charset="0"/>
              </a:rPr>
              <a:t>d’entretien avec le jury</a:t>
            </a:r>
          </a:p>
          <a:p>
            <a:endParaRPr lang="fr-FR" dirty="0"/>
          </a:p>
        </p:txBody>
      </p:sp>
      <p:pic>
        <p:nvPicPr>
          <p:cNvPr id="9" name="Picture 3" descr="Afficher l'image d'origine">
            <a:extLst>
              <a:ext uri="{FF2B5EF4-FFF2-40B4-BE49-F238E27FC236}">
                <a16:creationId xmlns:a16="http://schemas.microsoft.com/office/drawing/2014/main" id="{8D3EFDB8-6EBC-0345-EAA3-DF144F66C9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8646" y="4387742"/>
            <a:ext cx="374662" cy="312219"/>
          </a:xfrm>
          <a:prstGeom prst="rect">
            <a:avLst/>
          </a:prstGeom>
          <a:noFill/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312FD01-61A9-4254-2BD7-0DB7F63433A9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05" y="205019"/>
            <a:ext cx="1255848" cy="1255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1939864"/>
      </p:ext>
    </p:extLst>
  </p:cSld>
  <p:clrMapOvr>
    <a:masterClrMapping/>
  </p:clrMapOvr>
</p:sld>
</file>

<file path=ppt/theme/theme1.xml><?xml version="1.0" encoding="utf-8"?>
<a:theme xmlns:a="http://schemas.openxmlformats.org/drawingml/2006/main" name="Rétrospective">
  <a:themeElements>
    <a:clrScheme name="Rétrospective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Rétrospectiv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étrospectiv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ppt/theme/themeOverride1.xml><?xml version="1.0" encoding="utf-8"?>
<a:themeOverride xmlns:a="http://schemas.openxmlformats.org/drawingml/2006/main">
  <a:clrScheme name="Office 2007 - 2010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 2007 - 2010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2007 - 2010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478</TotalTime>
  <Words>1661</Words>
  <Application>Microsoft Office PowerPoint</Application>
  <PresentationFormat>Grand écran</PresentationFormat>
  <Paragraphs>307</Paragraphs>
  <Slides>43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43</vt:i4>
      </vt:variant>
    </vt:vector>
  </HeadingPairs>
  <TitlesOfParts>
    <vt:vector size="53" baseType="lpstr">
      <vt:lpstr>Arial</vt:lpstr>
      <vt:lpstr>Calibri</vt:lpstr>
      <vt:lpstr>Calibri Light</vt:lpstr>
      <vt:lpstr>Ebrima</vt:lpstr>
      <vt:lpstr>Franklin Gothic Book</vt:lpstr>
      <vt:lpstr>MV Boli</vt:lpstr>
      <vt:lpstr>Times New Roman</vt:lpstr>
      <vt:lpstr>Wingdings</vt:lpstr>
      <vt:lpstr>Wingdings 3</vt:lpstr>
      <vt:lpstr>Rétrospective</vt:lpstr>
      <vt:lpstr> Réunion de rentrée – 3°</vt:lpstr>
      <vt:lpstr>Les professeurs principaux en 3°</vt:lpstr>
      <vt:lpstr>Deux enjeux importants en 3ème </vt:lpstr>
      <vt:lpstr>Réussir son premier examen</vt:lpstr>
      <vt:lpstr>Le Diplôme National du Brevet</vt:lpstr>
      <vt:lpstr>Le Socle Commun de Connaissances et de Compétences</vt:lpstr>
      <vt:lpstr>Contrôle continu  400 points</vt:lpstr>
      <vt:lpstr>L’épreuve orale  100 points</vt:lpstr>
      <vt:lpstr>L’épreuve orale  100 points</vt:lpstr>
      <vt:lpstr>Les épreuves écrites   300 points </vt:lpstr>
      <vt:lpstr>Présentation PowerPoint</vt:lpstr>
      <vt:lpstr>Le DNB de 2017 à 2024</vt:lpstr>
      <vt:lpstr>Présentation PowerPoint</vt:lpstr>
      <vt:lpstr>Présentation PowerPoint</vt:lpstr>
      <vt:lpstr>Présentation PowerPoint</vt:lpstr>
      <vt:lpstr>Présentation PowerPoint</vt:lpstr>
      <vt:lpstr>Trouver sa voie</vt:lpstr>
      <vt:lpstr>2 points à différencier: </vt:lpstr>
      <vt:lpstr>L’Orientation: le choix d’une voie</vt:lpstr>
      <vt:lpstr>La voie professionnelle</vt:lpstr>
      <vt:lpstr>2 parcours de formation possibles: </vt:lpstr>
      <vt:lpstr>La voie professionnelle</vt:lpstr>
      <vt:lpstr>2 statuts pour se former , un diplôme identique</vt:lpstr>
      <vt:lpstr>Présentation PowerPoint</vt:lpstr>
      <vt:lpstr>Présentation PowerPoint</vt:lpstr>
      <vt:lpstr>Exemples de familles de métiers </vt:lpstr>
      <vt:lpstr>La Seconde Générale et Technologique</vt:lpstr>
      <vt:lpstr>Présentation PowerPoint</vt:lpstr>
      <vt:lpstr>Présentation PowerPoint</vt:lpstr>
      <vt:lpstr>La voie générale</vt:lpstr>
      <vt:lpstr>La voie technologique</vt:lpstr>
      <vt:lpstr>Le baccalauréat général/technologique</vt:lpstr>
      <vt:lpstr>Les temps forts de cette année </vt:lpstr>
      <vt:lpstr>Le premier trimestre</vt:lpstr>
      <vt:lpstr>Le deuxième trimestre</vt:lpstr>
      <vt:lpstr>Le troisième trimestre </vt:lpstr>
      <vt:lpstr>Le troisième trimestre</vt:lpstr>
      <vt:lpstr>L’affectation – Les établissements</vt:lpstr>
      <vt:lpstr>Notification d’affectation – fin juin </vt:lpstr>
      <vt:lpstr>Pour éviter les déconvenues : </vt:lpstr>
      <vt:lpstr>Pour plus d’informations…</vt:lpstr>
      <vt:lpstr>Glossaire</vt:lpstr>
      <vt:lpstr>Merci et bonne soirée 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Réunion de rentrée – 3°</dc:title>
  <dc:creator>Pauline Deneuve</dc:creator>
  <cp:lastModifiedBy>DENEUVE PAULINE</cp:lastModifiedBy>
  <cp:revision>47</cp:revision>
  <dcterms:created xsi:type="dcterms:W3CDTF">2023-09-20T08:40:45Z</dcterms:created>
  <dcterms:modified xsi:type="dcterms:W3CDTF">2024-09-19T08:24:49Z</dcterms:modified>
</cp:coreProperties>
</file>